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Lst>
  <p:notesMasterIdLst>
    <p:notesMasterId r:id="rId30"/>
  </p:notesMasterIdLst>
  <p:handoutMasterIdLst>
    <p:handoutMasterId r:id="rId31"/>
  </p:handout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80" r:id="rId25"/>
    <p:sldId id="277" r:id="rId26"/>
    <p:sldId id="278" r:id="rId27"/>
    <p:sldId id="279" r:id="rId28"/>
    <p:sldId id="276" r:id="rId2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DC3C00"/>
    <a:srgbClr val="002050"/>
    <a:srgbClr val="009E49"/>
    <a:srgbClr val="0072C6"/>
    <a:srgbClr val="00BCF2"/>
    <a:srgbClr val="7FBA00"/>
    <a:srgbClr val="68217A"/>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0673" autoAdjust="0"/>
  </p:normalViewPr>
  <p:slideViewPr>
    <p:cSldViewPr snapToObjects="1">
      <p:cViewPr varScale="1">
        <p:scale>
          <a:sx n="107" d="100"/>
          <a:sy n="107" d="100"/>
        </p:scale>
        <p:origin x="588" y="108"/>
      </p:cViewPr>
      <p:guideLst>
        <p:guide orient="horz" pos="2203"/>
        <p:guide pos="3917"/>
      </p:guideLst>
    </p:cSldViewPr>
  </p:slideViewPr>
  <p:outlineViewPr>
    <p:cViewPr>
      <p:scale>
        <a:sx n="33" d="100"/>
        <a:sy n="33" d="100"/>
      </p:scale>
      <p:origin x="0" y="-2862"/>
    </p:cViewPr>
  </p:outlineViewPr>
  <p:notesTextViewPr>
    <p:cViewPr>
      <p:scale>
        <a:sx n="3" d="2"/>
        <a:sy n="3" d="2"/>
      </p:scale>
      <p:origin x="0" y="0"/>
    </p:cViewPr>
  </p:notesTextViewPr>
  <p:sorterViewPr>
    <p:cViewPr varScale="1">
      <p:scale>
        <a:sx n="1" d="1"/>
        <a:sy n="1" d="1"/>
      </p:scale>
      <p:origin x="0" y="0"/>
    </p:cViewPr>
  </p:sorterViewPr>
  <p:notesViewPr>
    <p:cSldViewPr snapToObjects="1" showGuides="1">
      <p:cViewPr varScale="1">
        <p:scale>
          <a:sx n="81" d="100"/>
          <a:sy n="81" d="100"/>
        </p:scale>
        <p:origin x="317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6AF1DC-D33C-468A-96E2-13523CBDF0E0}" type="doc">
      <dgm:prSet loTypeId="urn:microsoft.com/office/officeart/2005/8/layout/pyramid3" loCatId="pyramid" qsTypeId="urn:microsoft.com/office/officeart/2005/8/quickstyle/3d2" qsCatId="3D" csTypeId="urn:microsoft.com/office/officeart/2005/8/colors/accent1_2" csCatId="accent1" phldr="1"/>
      <dgm:spPr/>
      <dgm:t>
        <a:bodyPr/>
        <a:lstStyle/>
        <a:p>
          <a:endParaRPr lang="en-US"/>
        </a:p>
      </dgm:t>
    </dgm:pt>
    <dgm:pt modelId="{255B2F4B-6828-4DFC-B8B9-3A1569EA5D1A}">
      <dgm:prSet phldrT="[Text]">
        <dgm:style>
          <a:lnRef idx="0">
            <a:schemeClr val="accent3"/>
          </a:lnRef>
          <a:fillRef idx="3">
            <a:schemeClr val="accent3"/>
          </a:fillRef>
          <a:effectRef idx="3">
            <a:schemeClr val="accent3"/>
          </a:effectRef>
          <a:fontRef idx="minor">
            <a:schemeClr val="lt1"/>
          </a:fontRef>
        </dgm:style>
      </dgm:prSet>
      <dgm:spPr>
        <a:solidFill>
          <a:schemeClr val="accent3">
            <a:lumMod val="25000"/>
            <a:lumOff val="75000"/>
          </a:schemeClr>
        </a:solidFill>
      </dgm:spPr>
      <dgm:t>
        <a:bodyPr/>
        <a:lstStyle/>
        <a:p>
          <a:r>
            <a:rPr lang="en-US" b="1" smtClean="0">
              <a:solidFill>
                <a:schemeClr val="accent3">
                  <a:lumMod val="50000"/>
                </a:schemeClr>
              </a:solidFill>
              <a:effectLst>
                <a:outerShdw blurRad="254000" dist="50800" dir="5400000" algn="ctr" rotWithShape="0">
                  <a:schemeClr val="bg1"/>
                </a:outerShdw>
              </a:effectLst>
              <a:latin typeface="Arial Narrow" panose="020B0606020202030204" pitchFamily="34" charset="0"/>
            </a:rPr>
            <a:t>Analytical</a:t>
          </a:r>
          <a:endParaRPr lang="en-US" b="1" dirty="0">
            <a:solidFill>
              <a:schemeClr val="accent3">
                <a:lumMod val="50000"/>
              </a:schemeClr>
            </a:solidFill>
            <a:effectLst>
              <a:outerShdw blurRad="254000" dist="50800" dir="5400000" algn="ctr" rotWithShape="0">
                <a:schemeClr val="bg1"/>
              </a:outerShdw>
            </a:effectLst>
            <a:latin typeface="Arial Narrow" panose="020B0606020202030204" pitchFamily="34" charset="0"/>
          </a:endParaRPr>
        </a:p>
      </dgm:t>
    </dgm:pt>
    <dgm:pt modelId="{630BB582-B1AB-433F-BBEA-C7F5FEAC54AF}" type="parTrans" cxnId="{3B132957-C748-4AB1-9728-B43CC4901C53}">
      <dgm:prSet/>
      <dgm:spPr/>
      <dgm:t>
        <a:bodyPr/>
        <a:lstStyle/>
        <a:p>
          <a:endParaRPr lang="en-US"/>
        </a:p>
      </dgm:t>
    </dgm:pt>
    <dgm:pt modelId="{D604BDF4-4383-4A2B-B905-8DC175B8A904}" type="sibTrans" cxnId="{3B132957-C748-4AB1-9728-B43CC4901C53}">
      <dgm:prSet/>
      <dgm:spPr/>
      <dgm:t>
        <a:bodyPr/>
        <a:lstStyle/>
        <a:p>
          <a:endParaRPr lang="en-US"/>
        </a:p>
      </dgm:t>
    </dgm:pt>
    <dgm:pt modelId="{E9705DF7-F13A-48DC-9483-AC09551A89A1}">
      <dgm:prSet phldrT="[Text]" custT="1">
        <dgm:style>
          <a:lnRef idx="0">
            <a:schemeClr val="accent2"/>
          </a:lnRef>
          <a:fillRef idx="3">
            <a:schemeClr val="accent2"/>
          </a:fillRef>
          <a:effectRef idx="3">
            <a:schemeClr val="accent2"/>
          </a:effectRef>
          <a:fontRef idx="minor">
            <a:schemeClr val="lt1"/>
          </a:fontRef>
        </dgm:style>
      </dgm:prSet>
      <dgm:spPr>
        <a:solidFill>
          <a:schemeClr val="tx2">
            <a:lumMod val="40000"/>
            <a:lumOff val="60000"/>
          </a:schemeClr>
        </a:solidFill>
      </dgm:spPr>
      <dgm:t>
        <a:bodyPr/>
        <a:lstStyle/>
        <a:p>
          <a:r>
            <a:rPr lang="en-US" sz="4400" b="1" smtClean="0">
              <a:solidFill>
                <a:schemeClr val="bg2">
                  <a:lumMod val="75000"/>
                </a:schemeClr>
              </a:solidFill>
              <a:effectLst>
                <a:outerShdw blurRad="165100" dist="38100" dir="2700000" algn="tl">
                  <a:srgbClr val="000000">
                    <a:alpha val="43137"/>
                  </a:srgbClr>
                </a:outerShdw>
              </a:effectLst>
              <a:latin typeface="Arial Narrow" panose="020B0606020202030204" pitchFamily="34" charset="0"/>
            </a:rPr>
            <a:t>Strategic</a:t>
          </a:r>
        </a:p>
        <a:p>
          <a:endParaRPr lang="en-US" sz="4400" dirty="0">
            <a:solidFill>
              <a:schemeClr val="bg2">
                <a:lumMod val="75000"/>
              </a:schemeClr>
            </a:solidFill>
            <a:effectLst>
              <a:outerShdw blurRad="38100" dist="38100" dir="2700000" algn="tl">
                <a:srgbClr val="000000">
                  <a:alpha val="43137"/>
                </a:srgbClr>
              </a:outerShdw>
            </a:effectLst>
            <a:latin typeface="Arial Narrow" panose="020B0606020202030204" pitchFamily="34" charset="0"/>
          </a:endParaRPr>
        </a:p>
      </dgm:t>
    </dgm:pt>
    <dgm:pt modelId="{1D5F4761-AD8C-415B-9EBD-9EB75F5C03D4}" type="parTrans" cxnId="{DE461A7D-8A73-4215-963D-EAB142F3A3AE}">
      <dgm:prSet/>
      <dgm:spPr/>
      <dgm:t>
        <a:bodyPr/>
        <a:lstStyle/>
        <a:p>
          <a:endParaRPr lang="en-US"/>
        </a:p>
      </dgm:t>
    </dgm:pt>
    <dgm:pt modelId="{02C8215A-3D93-4EF3-9B26-01A706180EC9}" type="sibTrans" cxnId="{DE461A7D-8A73-4215-963D-EAB142F3A3AE}">
      <dgm:prSet/>
      <dgm:spPr/>
      <dgm:t>
        <a:bodyPr/>
        <a:lstStyle/>
        <a:p>
          <a:endParaRPr lang="en-US"/>
        </a:p>
      </dgm:t>
    </dgm:pt>
    <dgm:pt modelId="{EABC409A-5DEF-48D5-BADC-8CD1497D3418}" type="pres">
      <dgm:prSet presAssocID="{0D6AF1DC-D33C-468A-96E2-13523CBDF0E0}" presName="Name0" presStyleCnt="0">
        <dgm:presLayoutVars>
          <dgm:dir/>
          <dgm:animLvl val="lvl"/>
          <dgm:resizeHandles val="exact"/>
        </dgm:presLayoutVars>
      </dgm:prSet>
      <dgm:spPr/>
      <dgm:t>
        <a:bodyPr/>
        <a:lstStyle/>
        <a:p>
          <a:endParaRPr lang="en-US"/>
        </a:p>
      </dgm:t>
    </dgm:pt>
    <dgm:pt modelId="{74F85DEB-E681-4504-B856-54366D4750AE}" type="pres">
      <dgm:prSet presAssocID="{255B2F4B-6828-4DFC-B8B9-3A1569EA5D1A}" presName="Name8" presStyleCnt="0"/>
      <dgm:spPr/>
      <dgm:t>
        <a:bodyPr/>
        <a:lstStyle/>
        <a:p>
          <a:endParaRPr lang="en-US"/>
        </a:p>
      </dgm:t>
    </dgm:pt>
    <dgm:pt modelId="{C917E579-A74A-4538-840B-0BAF5005564C}" type="pres">
      <dgm:prSet presAssocID="{255B2F4B-6828-4DFC-B8B9-3A1569EA5D1A}" presName="level" presStyleLbl="node1" presStyleIdx="0" presStyleCnt="2" custLinFactNeighborX="-5072" custLinFactNeighborY="-4918">
        <dgm:presLayoutVars>
          <dgm:chMax val="1"/>
          <dgm:bulletEnabled val="1"/>
        </dgm:presLayoutVars>
      </dgm:prSet>
      <dgm:spPr/>
      <dgm:t>
        <a:bodyPr/>
        <a:lstStyle/>
        <a:p>
          <a:endParaRPr lang="en-US"/>
        </a:p>
      </dgm:t>
    </dgm:pt>
    <dgm:pt modelId="{F5872256-5376-4BD4-990F-6C16AC2ED84C}" type="pres">
      <dgm:prSet presAssocID="{255B2F4B-6828-4DFC-B8B9-3A1569EA5D1A}" presName="levelTx" presStyleLbl="revTx" presStyleIdx="0" presStyleCnt="0">
        <dgm:presLayoutVars>
          <dgm:chMax val="1"/>
          <dgm:bulletEnabled val="1"/>
        </dgm:presLayoutVars>
      </dgm:prSet>
      <dgm:spPr/>
      <dgm:t>
        <a:bodyPr/>
        <a:lstStyle/>
        <a:p>
          <a:endParaRPr lang="en-US"/>
        </a:p>
      </dgm:t>
    </dgm:pt>
    <dgm:pt modelId="{97F49B2E-9CB3-400B-981C-701B6E548422}" type="pres">
      <dgm:prSet presAssocID="{E9705DF7-F13A-48DC-9483-AC09551A89A1}" presName="Name8" presStyleCnt="0"/>
      <dgm:spPr/>
      <dgm:t>
        <a:bodyPr/>
        <a:lstStyle/>
        <a:p>
          <a:endParaRPr lang="en-US"/>
        </a:p>
      </dgm:t>
    </dgm:pt>
    <dgm:pt modelId="{73A1EC5A-F6F8-46F3-B909-8CA8E77AB7EE}" type="pres">
      <dgm:prSet presAssocID="{E9705DF7-F13A-48DC-9483-AC09551A89A1}" presName="level" presStyleLbl="node1" presStyleIdx="1" presStyleCnt="2">
        <dgm:presLayoutVars>
          <dgm:chMax val="1"/>
          <dgm:bulletEnabled val="1"/>
        </dgm:presLayoutVars>
      </dgm:prSet>
      <dgm:spPr/>
      <dgm:t>
        <a:bodyPr/>
        <a:lstStyle/>
        <a:p>
          <a:endParaRPr lang="en-US"/>
        </a:p>
      </dgm:t>
    </dgm:pt>
    <dgm:pt modelId="{DCE89B65-14BF-434A-A8EF-A92DAAB7F8F9}" type="pres">
      <dgm:prSet presAssocID="{E9705DF7-F13A-48DC-9483-AC09551A89A1}" presName="levelTx" presStyleLbl="revTx" presStyleIdx="0" presStyleCnt="0">
        <dgm:presLayoutVars>
          <dgm:chMax val="1"/>
          <dgm:bulletEnabled val="1"/>
        </dgm:presLayoutVars>
      </dgm:prSet>
      <dgm:spPr/>
      <dgm:t>
        <a:bodyPr/>
        <a:lstStyle/>
        <a:p>
          <a:endParaRPr lang="en-US"/>
        </a:p>
      </dgm:t>
    </dgm:pt>
  </dgm:ptLst>
  <dgm:cxnLst>
    <dgm:cxn modelId="{3B132957-C748-4AB1-9728-B43CC4901C53}" srcId="{0D6AF1DC-D33C-468A-96E2-13523CBDF0E0}" destId="{255B2F4B-6828-4DFC-B8B9-3A1569EA5D1A}" srcOrd="0" destOrd="0" parTransId="{630BB582-B1AB-433F-BBEA-C7F5FEAC54AF}" sibTransId="{D604BDF4-4383-4A2B-B905-8DC175B8A904}"/>
    <dgm:cxn modelId="{6107388A-65A1-4DA5-9F06-D9B387F3D228}" type="presOf" srcId="{E9705DF7-F13A-48DC-9483-AC09551A89A1}" destId="{73A1EC5A-F6F8-46F3-B909-8CA8E77AB7EE}" srcOrd="0" destOrd="0" presId="urn:microsoft.com/office/officeart/2005/8/layout/pyramid3"/>
    <dgm:cxn modelId="{397D7A03-AF06-4441-9C8B-B3101474E8ED}" type="presOf" srcId="{E9705DF7-F13A-48DC-9483-AC09551A89A1}" destId="{DCE89B65-14BF-434A-A8EF-A92DAAB7F8F9}" srcOrd="1" destOrd="0" presId="urn:microsoft.com/office/officeart/2005/8/layout/pyramid3"/>
    <dgm:cxn modelId="{DE461A7D-8A73-4215-963D-EAB142F3A3AE}" srcId="{0D6AF1DC-D33C-468A-96E2-13523CBDF0E0}" destId="{E9705DF7-F13A-48DC-9483-AC09551A89A1}" srcOrd="1" destOrd="0" parTransId="{1D5F4761-AD8C-415B-9EBD-9EB75F5C03D4}" sibTransId="{02C8215A-3D93-4EF3-9B26-01A706180EC9}"/>
    <dgm:cxn modelId="{BFB90D9D-A1CC-4B52-95E8-11AFFC9BD83C}" type="presOf" srcId="{0D6AF1DC-D33C-468A-96E2-13523CBDF0E0}" destId="{EABC409A-5DEF-48D5-BADC-8CD1497D3418}" srcOrd="0" destOrd="0" presId="urn:microsoft.com/office/officeart/2005/8/layout/pyramid3"/>
    <dgm:cxn modelId="{93047AF9-E7F8-4C06-BE2E-39F69258CB75}" type="presOf" srcId="{255B2F4B-6828-4DFC-B8B9-3A1569EA5D1A}" destId="{F5872256-5376-4BD4-990F-6C16AC2ED84C}" srcOrd="1" destOrd="0" presId="urn:microsoft.com/office/officeart/2005/8/layout/pyramid3"/>
    <dgm:cxn modelId="{A4243366-12BD-4A0C-9394-F5FA4443A697}" type="presOf" srcId="{255B2F4B-6828-4DFC-B8B9-3A1569EA5D1A}" destId="{C917E579-A74A-4538-840B-0BAF5005564C}" srcOrd="0" destOrd="0" presId="urn:microsoft.com/office/officeart/2005/8/layout/pyramid3"/>
    <dgm:cxn modelId="{0D2057C8-42F3-4AE0-B54E-2E89DE66DA41}" type="presParOf" srcId="{EABC409A-5DEF-48D5-BADC-8CD1497D3418}" destId="{74F85DEB-E681-4504-B856-54366D4750AE}" srcOrd="0" destOrd="0" presId="urn:microsoft.com/office/officeart/2005/8/layout/pyramid3"/>
    <dgm:cxn modelId="{1021268E-9992-4CDF-AABA-760AF0BF92B2}" type="presParOf" srcId="{74F85DEB-E681-4504-B856-54366D4750AE}" destId="{C917E579-A74A-4538-840B-0BAF5005564C}" srcOrd="0" destOrd="0" presId="urn:microsoft.com/office/officeart/2005/8/layout/pyramid3"/>
    <dgm:cxn modelId="{598565B1-F297-4121-9882-C7759B2386A8}" type="presParOf" srcId="{74F85DEB-E681-4504-B856-54366D4750AE}" destId="{F5872256-5376-4BD4-990F-6C16AC2ED84C}" srcOrd="1" destOrd="0" presId="urn:microsoft.com/office/officeart/2005/8/layout/pyramid3"/>
    <dgm:cxn modelId="{2AB49B87-ED24-44FC-BE5D-99E2A6E5165E}" type="presParOf" srcId="{EABC409A-5DEF-48D5-BADC-8CD1497D3418}" destId="{97F49B2E-9CB3-400B-981C-701B6E548422}" srcOrd="1" destOrd="0" presId="urn:microsoft.com/office/officeart/2005/8/layout/pyramid3"/>
    <dgm:cxn modelId="{2024A732-4B8B-4C23-AF1A-1BE5CE79EC44}" type="presParOf" srcId="{97F49B2E-9CB3-400B-981C-701B6E548422}" destId="{73A1EC5A-F6F8-46F3-B909-8CA8E77AB7EE}" srcOrd="0" destOrd="0" presId="urn:microsoft.com/office/officeart/2005/8/layout/pyramid3"/>
    <dgm:cxn modelId="{BC8E55CB-030D-4326-8C53-9650158B2DDB}" type="presParOf" srcId="{97F49B2E-9CB3-400B-981C-701B6E548422}" destId="{DCE89B65-14BF-434A-A8EF-A92DAAB7F8F9}" srcOrd="1"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55BC822-46F0-4930-BE0B-143E536AE9D5}" type="doc">
      <dgm:prSet loTypeId="urn:microsoft.com/office/officeart/2005/8/layout/lProcess3" loCatId="process" qsTypeId="urn:microsoft.com/office/officeart/2005/8/quickstyle/simple3" qsCatId="simple" csTypeId="urn:microsoft.com/office/officeart/2005/8/colors/colorful4" csCatId="colorful" phldr="1"/>
      <dgm:spPr/>
      <dgm:t>
        <a:bodyPr/>
        <a:lstStyle/>
        <a:p>
          <a:endParaRPr lang="en-US"/>
        </a:p>
      </dgm:t>
    </dgm:pt>
    <dgm:pt modelId="{59638BE3-AF28-429C-86B3-8FEA2F8F768E}">
      <dgm:prSet custT="1"/>
      <dgm:spPr/>
      <dgm:t>
        <a:bodyPr/>
        <a:lstStyle/>
        <a:p>
          <a:pPr rtl="0"/>
          <a:r>
            <a:rPr lang="en-US" sz="2800" b="1" dirty="0" smtClean="0">
              <a:solidFill>
                <a:schemeClr val="tx1"/>
              </a:solidFill>
              <a:effectLst>
                <a:outerShdw blurRad="38100" dist="38100" dir="2700000" algn="tl">
                  <a:srgbClr val="000000">
                    <a:alpha val="43137"/>
                  </a:srgbClr>
                </a:outerShdw>
              </a:effectLst>
              <a:latin typeface="+mn-lt"/>
              <a:cs typeface="Arial" panose="020B0604020202020204" pitchFamily="34" charset="0"/>
            </a:rPr>
            <a:t>Ubiquitous language</a:t>
          </a:r>
          <a:endParaRPr lang="it-IT" sz="2800" dirty="0">
            <a:solidFill>
              <a:schemeClr val="tx1"/>
            </a:solidFill>
            <a:effectLst>
              <a:outerShdw blurRad="38100" dist="38100" dir="2700000" algn="tl">
                <a:srgbClr val="000000">
                  <a:alpha val="43137"/>
                </a:srgbClr>
              </a:outerShdw>
            </a:effectLst>
            <a:latin typeface="+mn-lt"/>
            <a:cs typeface="Arial" panose="020B0604020202020204" pitchFamily="34" charset="0"/>
          </a:endParaRPr>
        </a:p>
      </dgm:t>
    </dgm:pt>
    <dgm:pt modelId="{B26D837B-9ACB-4FAE-BCBB-9694C1253BC7}" type="parTrans" cxnId="{EADAE810-B18B-47AD-A71C-192CF5B8EDD4}">
      <dgm:prSet/>
      <dgm:spPr/>
      <dgm:t>
        <a:bodyPr/>
        <a:lstStyle/>
        <a:p>
          <a:endParaRPr lang="en-US">
            <a:latin typeface="+mn-lt"/>
          </a:endParaRPr>
        </a:p>
      </dgm:t>
    </dgm:pt>
    <dgm:pt modelId="{3050A066-A3EE-4ADF-9EDB-5FC4C71C6189}" type="sibTrans" cxnId="{EADAE810-B18B-47AD-A71C-192CF5B8EDD4}">
      <dgm:prSet/>
      <dgm:spPr/>
      <dgm:t>
        <a:bodyPr/>
        <a:lstStyle/>
        <a:p>
          <a:endParaRPr lang="en-US">
            <a:latin typeface="+mn-lt"/>
          </a:endParaRPr>
        </a:p>
      </dgm:t>
    </dgm:pt>
    <dgm:pt modelId="{4BD826D9-45FE-4E03-A29A-E848B03BDEF1}">
      <dgm:prSet custT="1"/>
      <dgm:spPr/>
      <dgm:t>
        <a:bodyPr/>
        <a:lstStyle/>
        <a:p>
          <a:pPr rtl="0"/>
          <a:r>
            <a:rPr lang="en-US" sz="2000" dirty="0" smtClean="0">
              <a:solidFill>
                <a:schemeClr val="tx2"/>
              </a:solidFill>
              <a:latin typeface="+mn-lt"/>
            </a:rPr>
            <a:t>Vocabulary shared by all involved parties</a:t>
          </a:r>
          <a:endParaRPr lang="it-IT" sz="2000" dirty="0">
            <a:solidFill>
              <a:schemeClr val="tx2"/>
            </a:solidFill>
            <a:latin typeface="+mn-lt"/>
          </a:endParaRPr>
        </a:p>
      </dgm:t>
    </dgm:pt>
    <dgm:pt modelId="{39FE48D9-2243-436C-90C9-291D36752BE6}" type="parTrans" cxnId="{6BCF4C00-A691-417E-B049-D9B2394FF299}">
      <dgm:prSet/>
      <dgm:spPr/>
      <dgm:t>
        <a:bodyPr/>
        <a:lstStyle/>
        <a:p>
          <a:endParaRPr lang="en-US">
            <a:latin typeface="+mn-lt"/>
          </a:endParaRPr>
        </a:p>
      </dgm:t>
    </dgm:pt>
    <dgm:pt modelId="{58EC26BF-55CA-47FE-BC9C-86CA647132FC}" type="sibTrans" cxnId="{6BCF4C00-A691-417E-B049-D9B2394FF299}">
      <dgm:prSet/>
      <dgm:spPr/>
      <dgm:t>
        <a:bodyPr/>
        <a:lstStyle/>
        <a:p>
          <a:endParaRPr lang="en-US">
            <a:latin typeface="+mn-lt"/>
          </a:endParaRPr>
        </a:p>
      </dgm:t>
    </dgm:pt>
    <dgm:pt modelId="{E36FC625-8F87-4527-8A1D-EB9EDC34A26A}">
      <dgm:prSet custT="1"/>
      <dgm:spPr/>
      <dgm:t>
        <a:bodyPr/>
        <a:lstStyle/>
        <a:p>
          <a:pPr rtl="0"/>
          <a:r>
            <a:rPr lang="en-US" sz="2000" dirty="0" smtClean="0">
              <a:solidFill>
                <a:schemeClr val="tx2"/>
              </a:solidFill>
              <a:latin typeface="+mn-lt"/>
            </a:rPr>
            <a:t>Used in all forms of spoken/written communication</a:t>
          </a:r>
          <a:endParaRPr lang="it-IT" sz="2000" dirty="0">
            <a:solidFill>
              <a:schemeClr val="tx2"/>
            </a:solidFill>
            <a:latin typeface="+mn-lt"/>
          </a:endParaRPr>
        </a:p>
      </dgm:t>
    </dgm:pt>
    <dgm:pt modelId="{8427F87E-31C2-433C-831F-17BF6014F82B}" type="parTrans" cxnId="{C65F92BA-1F8E-4D11-BF65-26069062B35F}">
      <dgm:prSet/>
      <dgm:spPr/>
      <dgm:t>
        <a:bodyPr/>
        <a:lstStyle/>
        <a:p>
          <a:endParaRPr lang="en-US">
            <a:latin typeface="+mn-lt"/>
          </a:endParaRPr>
        </a:p>
      </dgm:t>
    </dgm:pt>
    <dgm:pt modelId="{F670F5B7-DDB4-4ABD-9468-C8AE074ADFF2}" type="sibTrans" cxnId="{C65F92BA-1F8E-4D11-BF65-26069062B35F}">
      <dgm:prSet/>
      <dgm:spPr/>
      <dgm:t>
        <a:bodyPr/>
        <a:lstStyle/>
        <a:p>
          <a:endParaRPr lang="en-US">
            <a:latin typeface="+mn-lt"/>
          </a:endParaRPr>
        </a:p>
      </dgm:t>
    </dgm:pt>
    <dgm:pt modelId="{959DE86A-1E1C-4245-A2D0-9E7B3150C966}">
      <dgm:prSet custT="1"/>
      <dgm:spPr/>
      <dgm:t>
        <a:bodyPr/>
        <a:lstStyle/>
        <a:p>
          <a:pPr rtl="0"/>
          <a:r>
            <a:rPr lang="en-US" sz="2800" b="1" smtClean="0">
              <a:solidFill>
                <a:schemeClr val="tx1"/>
              </a:solidFill>
              <a:effectLst>
                <a:outerShdw blurRad="38100" dist="38100" dir="2700000" algn="tl">
                  <a:srgbClr val="000000">
                    <a:alpha val="43137"/>
                  </a:srgbClr>
                </a:outerShdw>
              </a:effectLst>
              <a:latin typeface="+mn-lt"/>
              <a:cs typeface="Arial" panose="020B0604020202020204" pitchFamily="34" charset="0"/>
            </a:rPr>
            <a:t>Bounded contexts</a:t>
          </a:r>
          <a:endParaRPr lang="it-IT" sz="2800">
            <a:solidFill>
              <a:schemeClr val="tx1"/>
            </a:solidFill>
            <a:effectLst>
              <a:outerShdw blurRad="38100" dist="38100" dir="2700000" algn="tl">
                <a:srgbClr val="000000">
                  <a:alpha val="43137"/>
                </a:srgbClr>
              </a:outerShdw>
            </a:effectLst>
            <a:latin typeface="+mn-lt"/>
            <a:cs typeface="Arial" panose="020B0604020202020204" pitchFamily="34" charset="0"/>
          </a:endParaRPr>
        </a:p>
      </dgm:t>
    </dgm:pt>
    <dgm:pt modelId="{E1923CCD-0029-42B9-BB89-478E1EE5E21F}" type="parTrans" cxnId="{E0B2CCFA-A5DC-4E4B-A7B3-D2A1742F85B2}">
      <dgm:prSet/>
      <dgm:spPr/>
      <dgm:t>
        <a:bodyPr/>
        <a:lstStyle/>
        <a:p>
          <a:endParaRPr lang="en-US">
            <a:latin typeface="+mn-lt"/>
          </a:endParaRPr>
        </a:p>
      </dgm:t>
    </dgm:pt>
    <dgm:pt modelId="{A543317B-C226-4987-AE0B-45DA9DB818EF}" type="sibTrans" cxnId="{E0B2CCFA-A5DC-4E4B-A7B3-D2A1742F85B2}">
      <dgm:prSet/>
      <dgm:spPr/>
      <dgm:t>
        <a:bodyPr/>
        <a:lstStyle/>
        <a:p>
          <a:endParaRPr lang="en-US">
            <a:latin typeface="+mn-lt"/>
          </a:endParaRPr>
        </a:p>
      </dgm:t>
    </dgm:pt>
    <dgm:pt modelId="{A9512AD1-CE90-4362-8278-52693BB3C6AA}">
      <dgm:prSet custT="1"/>
      <dgm:spPr/>
      <dgm:t>
        <a:bodyPr/>
        <a:lstStyle/>
        <a:p>
          <a:pPr rtl="0"/>
          <a:r>
            <a:rPr lang="en-US" sz="2000" dirty="0" smtClean="0">
              <a:solidFill>
                <a:schemeClr val="tx2"/>
              </a:solidFill>
              <a:latin typeface="+mn-lt"/>
            </a:rPr>
            <a:t>Areas of the domain treated independently</a:t>
          </a:r>
          <a:endParaRPr lang="it-IT" sz="2000" dirty="0">
            <a:solidFill>
              <a:schemeClr val="tx2"/>
            </a:solidFill>
            <a:latin typeface="+mn-lt"/>
          </a:endParaRPr>
        </a:p>
      </dgm:t>
    </dgm:pt>
    <dgm:pt modelId="{8D1F5AA9-DDC0-4CAF-99A3-2119C354E6AB}" type="parTrans" cxnId="{15879D59-E618-47A0-9981-A426E9C24CF2}">
      <dgm:prSet/>
      <dgm:spPr/>
      <dgm:t>
        <a:bodyPr/>
        <a:lstStyle/>
        <a:p>
          <a:endParaRPr lang="en-US">
            <a:latin typeface="+mn-lt"/>
          </a:endParaRPr>
        </a:p>
      </dgm:t>
    </dgm:pt>
    <dgm:pt modelId="{2254CBC6-4DB4-481D-A4FA-CAB874D32986}" type="sibTrans" cxnId="{15879D59-E618-47A0-9981-A426E9C24CF2}">
      <dgm:prSet/>
      <dgm:spPr/>
      <dgm:t>
        <a:bodyPr/>
        <a:lstStyle/>
        <a:p>
          <a:endParaRPr lang="en-US">
            <a:latin typeface="+mn-lt"/>
          </a:endParaRPr>
        </a:p>
      </dgm:t>
    </dgm:pt>
    <dgm:pt modelId="{B834DAC9-5082-4529-A532-F973A3FA39B5}">
      <dgm:prSet custT="1"/>
      <dgm:spPr/>
      <dgm:t>
        <a:bodyPr/>
        <a:lstStyle/>
        <a:p>
          <a:pPr rtl="0"/>
          <a:r>
            <a:rPr lang="en-US" sz="2000" dirty="0" smtClean="0">
              <a:solidFill>
                <a:schemeClr val="tx2"/>
              </a:solidFill>
              <a:latin typeface="+mn-lt"/>
            </a:rPr>
            <a:t>Discovered as you assess requirements and build language</a:t>
          </a:r>
          <a:endParaRPr lang="it-IT" sz="2000" dirty="0">
            <a:solidFill>
              <a:schemeClr val="tx2"/>
            </a:solidFill>
            <a:latin typeface="+mn-lt"/>
          </a:endParaRPr>
        </a:p>
      </dgm:t>
    </dgm:pt>
    <dgm:pt modelId="{FE25B1D1-40CC-4E52-B6CC-A3CF442339BF}" type="parTrans" cxnId="{CA003C45-7183-4383-99EF-F948AE22190E}">
      <dgm:prSet/>
      <dgm:spPr/>
      <dgm:t>
        <a:bodyPr/>
        <a:lstStyle/>
        <a:p>
          <a:endParaRPr lang="en-US">
            <a:latin typeface="+mn-lt"/>
          </a:endParaRPr>
        </a:p>
      </dgm:t>
    </dgm:pt>
    <dgm:pt modelId="{6727D730-1338-48E0-B5F8-8354BF99A0C3}" type="sibTrans" cxnId="{CA003C45-7183-4383-99EF-F948AE22190E}">
      <dgm:prSet/>
      <dgm:spPr/>
      <dgm:t>
        <a:bodyPr/>
        <a:lstStyle/>
        <a:p>
          <a:endParaRPr lang="en-US">
            <a:latin typeface="+mn-lt"/>
          </a:endParaRPr>
        </a:p>
      </dgm:t>
    </dgm:pt>
    <dgm:pt modelId="{8920A605-6E9E-40E7-B7EF-9E8556D2A944}" type="pres">
      <dgm:prSet presAssocID="{F55BC822-46F0-4930-BE0B-143E536AE9D5}" presName="Name0" presStyleCnt="0">
        <dgm:presLayoutVars>
          <dgm:chPref val="3"/>
          <dgm:dir/>
          <dgm:animLvl val="lvl"/>
          <dgm:resizeHandles/>
        </dgm:presLayoutVars>
      </dgm:prSet>
      <dgm:spPr/>
      <dgm:t>
        <a:bodyPr/>
        <a:lstStyle/>
        <a:p>
          <a:endParaRPr lang="en-US"/>
        </a:p>
      </dgm:t>
    </dgm:pt>
    <dgm:pt modelId="{5743FF8E-8847-4E8A-94EE-910A03ACDBEA}" type="pres">
      <dgm:prSet presAssocID="{59638BE3-AF28-429C-86B3-8FEA2F8F768E}" presName="horFlow" presStyleCnt="0"/>
      <dgm:spPr/>
      <dgm:t>
        <a:bodyPr/>
        <a:lstStyle/>
        <a:p>
          <a:endParaRPr lang="en-US"/>
        </a:p>
      </dgm:t>
    </dgm:pt>
    <dgm:pt modelId="{759D3484-BCCC-492D-B7C8-FEB874E6FE74}" type="pres">
      <dgm:prSet presAssocID="{59638BE3-AF28-429C-86B3-8FEA2F8F768E}" presName="bigChev" presStyleLbl="node1" presStyleIdx="0" presStyleCnt="2"/>
      <dgm:spPr/>
      <dgm:t>
        <a:bodyPr/>
        <a:lstStyle/>
        <a:p>
          <a:endParaRPr lang="en-US"/>
        </a:p>
      </dgm:t>
    </dgm:pt>
    <dgm:pt modelId="{F378F73E-1F42-41C0-B20C-08414B3DD0CA}" type="pres">
      <dgm:prSet presAssocID="{39FE48D9-2243-436C-90C9-291D36752BE6}" presName="parTrans" presStyleCnt="0"/>
      <dgm:spPr/>
      <dgm:t>
        <a:bodyPr/>
        <a:lstStyle/>
        <a:p>
          <a:endParaRPr lang="en-US"/>
        </a:p>
      </dgm:t>
    </dgm:pt>
    <dgm:pt modelId="{7B68234E-8AC4-454C-A891-FB0FFE187287}" type="pres">
      <dgm:prSet presAssocID="{4BD826D9-45FE-4E03-A29A-E848B03BDEF1}" presName="node" presStyleLbl="alignAccFollowNode1" presStyleIdx="0" presStyleCnt="4">
        <dgm:presLayoutVars>
          <dgm:bulletEnabled val="1"/>
        </dgm:presLayoutVars>
      </dgm:prSet>
      <dgm:spPr/>
      <dgm:t>
        <a:bodyPr/>
        <a:lstStyle/>
        <a:p>
          <a:endParaRPr lang="en-US"/>
        </a:p>
      </dgm:t>
    </dgm:pt>
    <dgm:pt modelId="{46DF2FFA-84B9-4150-A712-5E1A5946A161}" type="pres">
      <dgm:prSet presAssocID="{58EC26BF-55CA-47FE-BC9C-86CA647132FC}" presName="sibTrans" presStyleCnt="0"/>
      <dgm:spPr/>
      <dgm:t>
        <a:bodyPr/>
        <a:lstStyle/>
        <a:p>
          <a:endParaRPr lang="en-US"/>
        </a:p>
      </dgm:t>
    </dgm:pt>
    <dgm:pt modelId="{1E70D02A-E694-4856-8B79-463FCD7DC1E7}" type="pres">
      <dgm:prSet presAssocID="{E36FC625-8F87-4527-8A1D-EB9EDC34A26A}" presName="node" presStyleLbl="alignAccFollowNode1" presStyleIdx="1" presStyleCnt="4">
        <dgm:presLayoutVars>
          <dgm:bulletEnabled val="1"/>
        </dgm:presLayoutVars>
      </dgm:prSet>
      <dgm:spPr/>
      <dgm:t>
        <a:bodyPr/>
        <a:lstStyle/>
        <a:p>
          <a:endParaRPr lang="en-US"/>
        </a:p>
      </dgm:t>
    </dgm:pt>
    <dgm:pt modelId="{119A978D-6026-49FE-92E7-994E8F109DDD}" type="pres">
      <dgm:prSet presAssocID="{59638BE3-AF28-429C-86B3-8FEA2F8F768E}" presName="vSp" presStyleCnt="0"/>
      <dgm:spPr/>
      <dgm:t>
        <a:bodyPr/>
        <a:lstStyle/>
        <a:p>
          <a:endParaRPr lang="en-US"/>
        </a:p>
      </dgm:t>
    </dgm:pt>
    <dgm:pt modelId="{581C74B2-E1B5-4957-8EC6-7F7C8055E91F}" type="pres">
      <dgm:prSet presAssocID="{959DE86A-1E1C-4245-A2D0-9E7B3150C966}" presName="horFlow" presStyleCnt="0"/>
      <dgm:spPr/>
      <dgm:t>
        <a:bodyPr/>
        <a:lstStyle/>
        <a:p>
          <a:endParaRPr lang="en-US"/>
        </a:p>
      </dgm:t>
    </dgm:pt>
    <dgm:pt modelId="{10D15176-18E3-4FEA-82F8-0A65D9628278}" type="pres">
      <dgm:prSet presAssocID="{959DE86A-1E1C-4245-A2D0-9E7B3150C966}" presName="bigChev" presStyleLbl="node1" presStyleIdx="1" presStyleCnt="2"/>
      <dgm:spPr/>
      <dgm:t>
        <a:bodyPr/>
        <a:lstStyle/>
        <a:p>
          <a:endParaRPr lang="en-US"/>
        </a:p>
      </dgm:t>
    </dgm:pt>
    <dgm:pt modelId="{71035EA5-3260-4187-9AED-F1294DAE2F48}" type="pres">
      <dgm:prSet presAssocID="{8D1F5AA9-DDC0-4CAF-99A3-2119C354E6AB}" presName="parTrans" presStyleCnt="0"/>
      <dgm:spPr/>
      <dgm:t>
        <a:bodyPr/>
        <a:lstStyle/>
        <a:p>
          <a:endParaRPr lang="en-US"/>
        </a:p>
      </dgm:t>
    </dgm:pt>
    <dgm:pt modelId="{99ACA6F4-04B2-4D78-A5DE-B106B105DB30}" type="pres">
      <dgm:prSet presAssocID="{A9512AD1-CE90-4362-8278-52693BB3C6AA}" presName="node" presStyleLbl="alignAccFollowNode1" presStyleIdx="2" presStyleCnt="4">
        <dgm:presLayoutVars>
          <dgm:bulletEnabled val="1"/>
        </dgm:presLayoutVars>
      </dgm:prSet>
      <dgm:spPr/>
      <dgm:t>
        <a:bodyPr/>
        <a:lstStyle/>
        <a:p>
          <a:endParaRPr lang="en-US"/>
        </a:p>
      </dgm:t>
    </dgm:pt>
    <dgm:pt modelId="{FB6803C0-45BF-4B67-B238-FB3BBCA029F4}" type="pres">
      <dgm:prSet presAssocID="{2254CBC6-4DB4-481D-A4FA-CAB874D32986}" presName="sibTrans" presStyleCnt="0"/>
      <dgm:spPr/>
      <dgm:t>
        <a:bodyPr/>
        <a:lstStyle/>
        <a:p>
          <a:endParaRPr lang="en-US"/>
        </a:p>
      </dgm:t>
    </dgm:pt>
    <dgm:pt modelId="{FF4B0546-E243-4642-B532-D86A6F961BD5}" type="pres">
      <dgm:prSet presAssocID="{B834DAC9-5082-4529-A532-F973A3FA39B5}" presName="node" presStyleLbl="alignAccFollowNode1" presStyleIdx="3" presStyleCnt="4">
        <dgm:presLayoutVars>
          <dgm:bulletEnabled val="1"/>
        </dgm:presLayoutVars>
      </dgm:prSet>
      <dgm:spPr/>
      <dgm:t>
        <a:bodyPr/>
        <a:lstStyle/>
        <a:p>
          <a:endParaRPr lang="en-US"/>
        </a:p>
      </dgm:t>
    </dgm:pt>
  </dgm:ptLst>
  <dgm:cxnLst>
    <dgm:cxn modelId="{B82BC062-24BE-4824-B624-486C27DC37F6}" type="presOf" srcId="{E36FC625-8F87-4527-8A1D-EB9EDC34A26A}" destId="{1E70D02A-E694-4856-8B79-463FCD7DC1E7}" srcOrd="0" destOrd="0" presId="urn:microsoft.com/office/officeart/2005/8/layout/lProcess3"/>
    <dgm:cxn modelId="{BF3B74C6-D105-46B7-80DF-9E4B04FB8CCF}" type="presOf" srcId="{A9512AD1-CE90-4362-8278-52693BB3C6AA}" destId="{99ACA6F4-04B2-4D78-A5DE-B106B105DB30}" srcOrd="0" destOrd="0" presId="urn:microsoft.com/office/officeart/2005/8/layout/lProcess3"/>
    <dgm:cxn modelId="{E0B2CCFA-A5DC-4E4B-A7B3-D2A1742F85B2}" srcId="{F55BC822-46F0-4930-BE0B-143E536AE9D5}" destId="{959DE86A-1E1C-4245-A2D0-9E7B3150C966}" srcOrd="1" destOrd="0" parTransId="{E1923CCD-0029-42B9-BB89-478E1EE5E21F}" sibTransId="{A543317B-C226-4987-AE0B-45DA9DB818EF}"/>
    <dgm:cxn modelId="{CA003C45-7183-4383-99EF-F948AE22190E}" srcId="{959DE86A-1E1C-4245-A2D0-9E7B3150C966}" destId="{B834DAC9-5082-4529-A532-F973A3FA39B5}" srcOrd="1" destOrd="0" parTransId="{FE25B1D1-40CC-4E52-B6CC-A3CF442339BF}" sibTransId="{6727D730-1338-48E0-B5F8-8354BF99A0C3}"/>
    <dgm:cxn modelId="{4EA8C38C-6C20-4AA9-8365-89FB0E69F7F6}" type="presOf" srcId="{59638BE3-AF28-429C-86B3-8FEA2F8F768E}" destId="{759D3484-BCCC-492D-B7C8-FEB874E6FE74}" srcOrd="0" destOrd="0" presId="urn:microsoft.com/office/officeart/2005/8/layout/lProcess3"/>
    <dgm:cxn modelId="{EADAE810-B18B-47AD-A71C-192CF5B8EDD4}" srcId="{F55BC822-46F0-4930-BE0B-143E536AE9D5}" destId="{59638BE3-AF28-429C-86B3-8FEA2F8F768E}" srcOrd="0" destOrd="0" parTransId="{B26D837B-9ACB-4FAE-BCBB-9694C1253BC7}" sibTransId="{3050A066-A3EE-4ADF-9EDB-5FC4C71C6189}"/>
    <dgm:cxn modelId="{15879D59-E618-47A0-9981-A426E9C24CF2}" srcId="{959DE86A-1E1C-4245-A2D0-9E7B3150C966}" destId="{A9512AD1-CE90-4362-8278-52693BB3C6AA}" srcOrd="0" destOrd="0" parTransId="{8D1F5AA9-DDC0-4CAF-99A3-2119C354E6AB}" sibTransId="{2254CBC6-4DB4-481D-A4FA-CAB874D32986}"/>
    <dgm:cxn modelId="{B93B83EB-F71B-4907-9738-9B412350FCD6}" type="presOf" srcId="{959DE86A-1E1C-4245-A2D0-9E7B3150C966}" destId="{10D15176-18E3-4FEA-82F8-0A65D9628278}" srcOrd="0" destOrd="0" presId="urn:microsoft.com/office/officeart/2005/8/layout/lProcess3"/>
    <dgm:cxn modelId="{C65F92BA-1F8E-4D11-BF65-26069062B35F}" srcId="{59638BE3-AF28-429C-86B3-8FEA2F8F768E}" destId="{E36FC625-8F87-4527-8A1D-EB9EDC34A26A}" srcOrd="1" destOrd="0" parTransId="{8427F87E-31C2-433C-831F-17BF6014F82B}" sibTransId="{F670F5B7-DDB4-4ABD-9468-C8AE074ADFF2}"/>
    <dgm:cxn modelId="{650F2D5B-B321-4E5E-8FC6-35B730E867C4}" type="presOf" srcId="{4BD826D9-45FE-4E03-A29A-E848B03BDEF1}" destId="{7B68234E-8AC4-454C-A891-FB0FFE187287}" srcOrd="0" destOrd="0" presId="urn:microsoft.com/office/officeart/2005/8/layout/lProcess3"/>
    <dgm:cxn modelId="{6BCF4C00-A691-417E-B049-D9B2394FF299}" srcId="{59638BE3-AF28-429C-86B3-8FEA2F8F768E}" destId="{4BD826D9-45FE-4E03-A29A-E848B03BDEF1}" srcOrd="0" destOrd="0" parTransId="{39FE48D9-2243-436C-90C9-291D36752BE6}" sibTransId="{58EC26BF-55CA-47FE-BC9C-86CA647132FC}"/>
    <dgm:cxn modelId="{D7F50307-EA23-4E96-96E1-03B123BEFB43}" type="presOf" srcId="{F55BC822-46F0-4930-BE0B-143E536AE9D5}" destId="{8920A605-6E9E-40E7-B7EF-9E8556D2A944}" srcOrd="0" destOrd="0" presId="urn:microsoft.com/office/officeart/2005/8/layout/lProcess3"/>
    <dgm:cxn modelId="{8B2B0D0E-BD23-48B1-9DE8-657877A11E49}" type="presOf" srcId="{B834DAC9-5082-4529-A532-F973A3FA39B5}" destId="{FF4B0546-E243-4642-B532-D86A6F961BD5}" srcOrd="0" destOrd="0" presId="urn:microsoft.com/office/officeart/2005/8/layout/lProcess3"/>
    <dgm:cxn modelId="{F51A5935-952F-4BE9-9E83-D53217DD69F6}" type="presParOf" srcId="{8920A605-6E9E-40E7-B7EF-9E8556D2A944}" destId="{5743FF8E-8847-4E8A-94EE-910A03ACDBEA}" srcOrd="0" destOrd="0" presId="urn:microsoft.com/office/officeart/2005/8/layout/lProcess3"/>
    <dgm:cxn modelId="{F48ED92F-550E-46FB-863E-D888B8880A5A}" type="presParOf" srcId="{5743FF8E-8847-4E8A-94EE-910A03ACDBEA}" destId="{759D3484-BCCC-492D-B7C8-FEB874E6FE74}" srcOrd="0" destOrd="0" presId="urn:microsoft.com/office/officeart/2005/8/layout/lProcess3"/>
    <dgm:cxn modelId="{5D318D42-EBDA-4237-9457-C81631701246}" type="presParOf" srcId="{5743FF8E-8847-4E8A-94EE-910A03ACDBEA}" destId="{F378F73E-1F42-41C0-B20C-08414B3DD0CA}" srcOrd="1" destOrd="0" presId="urn:microsoft.com/office/officeart/2005/8/layout/lProcess3"/>
    <dgm:cxn modelId="{23289EC3-FA17-4EAF-A6EA-E6EB1EFA04B3}" type="presParOf" srcId="{5743FF8E-8847-4E8A-94EE-910A03ACDBEA}" destId="{7B68234E-8AC4-454C-A891-FB0FFE187287}" srcOrd="2" destOrd="0" presId="urn:microsoft.com/office/officeart/2005/8/layout/lProcess3"/>
    <dgm:cxn modelId="{C6158224-17AB-4DFC-AF9D-6E89AA55B3B7}" type="presParOf" srcId="{5743FF8E-8847-4E8A-94EE-910A03ACDBEA}" destId="{46DF2FFA-84B9-4150-A712-5E1A5946A161}" srcOrd="3" destOrd="0" presId="urn:microsoft.com/office/officeart/2005/8/layout/lProcess3"/>
    <dgm:cxn modelId="{6AF1A70B-3E60-4EAF-A1F1-62DD26CA807C}" type="presParOf" srcId="{5743FF8E-8847-4E8A-94EE-910A03ACDBEA}" destId="{1E70D02A-E694-4856-8B79-463FCD7DC1E7}" srcOrd="4" destOrd="0" presId="urn:microsoft.com/office/officeart/2005/8/layout/lProcess3"/>
    <dgm:cxn modelId="{813150AB-6662-4D5C-90F8-8EFE7EE30512}" type="presParOf" srcId="{8920A605-6E9E-40E7-B7EF-9E8556D2A944}" destId="{119A978D-6026-49FE-92E7-994E8F109DDD}" srcOrd="1" destOrd="0" presId="urn:microsoft.com/office/officeart/2005/8/layout/lProcess3"/>
    <dgm:cxn modelId="{82893D54-A897-458C-B9A4-59C56AA2E713}" type="presParOf" srcId="{8920A605-6E9E-40E7-B7EF-9E8556D2A944}" destId="{581C74B2-E1B5-4957-8EC6-7F7C8055E91F}" srcOrd="2" destOrd="0" presId="urn:microsoft.com/office/officeart/2005/8/layout/lProcess3"/>
    <dgm:cxn modelId="{C1278E7E-DC94-4F2B-8579-0EC62F62059A}" type="presParOf" srcId="{581C74B2-E1B5-4957-8EC6-7F7C8055E91F}" destId="{10D15176-18E3-4FEA-82F8-0A65D9628278}" srcOrd="0" destOrd="0" presId="urn:microsoft.com/office/officeart/2005/8/layout/lProcess3"/>
    <dgm:cxn modelId="{C48C846E-09EE-4B59-9A9B-4A0A07C3D54F}" type="presParOf" srcId="{581C74B2-E1B5-4957-8EC6-7F7C8055E91F}" destId="{71035EA5-3260-4187-9AED-F1294DAE2F48}" srcOrd="1" destOrd="0" presId="urn:microsoft.com/office/officeart/2005/8/layout/lProcess3"/>
    <dgm:cxn modelId="{226E1AF6-A041-46D5-A02A-AA5F851AB9D9}" type="presParOf" srcId="{581C74B2-E1B5-4957-8EC6-7F7C8055E91F}" destId="{99ACA6F4-04B2-4D78-A5DE-B106B105DB30}" srcOrd="2" destOrd="0" presId="urn:microsoft.com/office/officeart/2005/8/layout/lProcess3"/>
    <dgm:cxn modelId="{E17ED838-0B8C-4F3D-AB2C-44192B169FB3}" type="presParOf" srcId="{581C74B2-E1B5-4957-8EC6-7F7C8055E91F}" destId="{FB6803C0-45BF-4B67-B238-FB3BBCA029F4}" srcOrd="3" destOrd="0" presId="urn:microsoft.com/office/officeart/2005/8/layout/lProcess3"/>
    <dgm:cxn modelId="{C347615C-81F6-4DEC-8209-7A653365FE6B}" type="presParOf" srcId="{581C74B2-E1B5-4957-8EC6-7F7C8055E91F}" destId="{FF4B0546-E243-4642-B532-D86A6F961BD5}" srcOrd="4"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17E579-A74A-4538-840B-0BAF5005564C}">
      <dsp:nvSpPr>
        <dsp:cNvPr id="0" name=""/>
        <dsp:cNvSpPr/>
      </dsp:nvSpPr>
      <dsp:spPr>
        <a:xfrm rot="10800000">
          <a:off x="0" y="0"/>
          <a:ext cx="9315162" cy="1580244"/>
        </a:xfrm>
        <a:prstGeom prst="trapezoid">
          <a:avLst>
            <a:gd name="adj" fmla="val 147369"/>
          </a:avLst>
        </a:prstGeom>
        <a:solidFill>
          <a:schemeClr val="accent3">
            <a:lumMod val="25000"/>
            <a:lumOff val="75000"/>
          </a:schemeClr>
        </a:solidFill>
        <a:ln>
          <a:noFill/>
        </a:ln>
        <a:effectLst>
          <a:outerShdw blurRad="44450" dist="13970" dir="5400000" algn="ctr" rotWithShape="0">
            <a:srgbClr val="000000">
              <a:alpha val="45000"/>
            </a:srgbClr>
          </a:outerShdw>
        </a:effectLst>
        <a:scene3d>
          <a:camera prst="orthographicFront"/>
          <a:lightRig rig="threePt" dir="t">
            <a:rot lat="0" lon="0" rev="7500000"/>
          </a:lightRig>
        </a:scene3d>
        <a:sp3d prstMaterial="flat">
          <a:bevelT w="19050" h="31750" prst="coolSlant"/>
        </a:sp3d>
      </dsp:spPr>
      <dsp:style>
        <a:lnRef idx="0">
          <a:schemeClr val="accent3"/>
        </a:lnRef>
        <a:fillRef idx="3">
          <a:schemeClr val="accent3"/>
        </a:fillRef>
        <a:effectRef idx="3">
          <a:schemeClr val="accent3"/>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r>
            <a:rPr lang="en-US" sz="6500" b="1" kern="1200" smtClean="0">
              <a:solidFill>
                <a:schemeClr val="accent3">
                  <a:lumMod val="50000"/>
                </a:schemeClr>
              </a:solidFill>
              <a:effectLst>
                <a:outerShdw blurRad="254000" dist="50800" dir="5400000" algn="ctr" rotWithShape="0">
                  <a:schemeClr val="bg1"/>
                </a:outerShdw>
              </a:effectLst>
              <a:latin typeface="Arial Narrow" panose="020B0606020202030204" pitchFamily="34" charset="0"/>
            </a:rPr>
            <a:t>Analytical</a:t>
          </a:r>
          <a:endParaRPr lang="en-US" sz="6500" b="1" kern="1200" dirty="0">
            <a:solidFill>
              <a:schemeClr val="accent3">
                <a:lumMod val="50000"/>
              </a:schemeClr>
            </a:solidFill>
            <a:effectLst>
              <a:outerShdw blurRad="254000" dist="50800" dir="5400000" algn="ctr" rotWithShape="0">
                <a:schemeClr val="bg1"/>
              </a:outerShdw>
            </a:effectLst>
            <a:latin typeface="Arial Narrow" panose="020B0606020202030204" pitchFamily="34" charset="0"/>
          </a:endParaRPr>
        </a:p>
      </dsp:txBody>
      <dsp:txXfrm rot="-10800000">
        <a:off x="1630153" y="0"/>
        <a:ext cx="6054855" cy="1580244"/>
      </dsp:txXfrm>
    </dsp:sp>
    <dsp:sp modelId="{73A1EC5A-F6F8-46F3-B909-8CA8E77AB7EE}">
      <dsp:nvSpPr>
        <dsp:cNvPr id="0" name=""/>
        <dsp:cNvSpPr/>
      </dsp:nvSpPr>
      <dsp:spPr>
        <a:xfrm rot="10800000">
          <a:off x="2328790" y="1580244"/>
          <a:ext cx="4657581" cy="1580244"/>
        </a:xfrm>
        <a:prstGeom prst="trapezoid">
          <a:avLst>
            <a:gd name="adj" fmla="val 147369"/>
          </a:avLst>
        </a:prstGeom>
        <a:solidFill>
          <a:schemeClr val="tx2">
            <a:lumMod val="40000"/>
            <a:lumOff val="60000"/>
          </a:schemeClr>
        </a:solidFill>
        <a:ln>
          <a:noFill/>
        </a:ln>
        <a:effectLst>
          <a:outerShdw blurRad="44450" dist="13970" dir="5400000" algn="ctr" rotWithShape="0">
            <a:srgbClr val="000000">
              <a:alpha val="45000"/>
            </a:srgbClr>
          </a:outerShdw>
        </a:effectLst>
        <a:scene3d>
          <a:camera prst="orthographicFront"/>
          <a:lightRig rig="threePt" dir="t">
            <a:rot lat="0" lon="0" rev="7500000"/>
          </a:lightRig>
        </a:scene3d>
        <a:sp3d prstMaterial="flat">
          <a:bevelT w="19050" h="31750" prst="coolSlant"/>
        </a:sp3d>
      </dsp:spPr>
      <dsp:style>
        <a:lnRef idx="0">
          <a:schemeClr val="accent2"/>
        </a:lnRef>
        <a:fillRef idx="3">
          <a:schemeClr val="accent2"/>
        </a:fillRef>
        <a:effectRef idx="3">
          <a:schemeClr val="accent2"/>
        </a:effectRef>
        <a:fontRef idx="minor">
          <a:schemeClr val="lt1"/>
        </a:fontRef>
      </dsp:style>
      <dsp:txBody>
        <a:bodyPr spcFirstLastPara="0" vert="horz" wrap="square" lIns="55880" tIns="55880" rIns="55880" bIns="55880" numCol="1" spcCol="1270" anchor="ctr" anchorCtr="0">
          <a:noAutofit/>
        </a:bodyPr>
        <a:lstStyle/>
        <a:p>
          <a:pPr lvl="0" algn="ctr" defTabSz="1955800">
            <a:lnSpc>
              <a:spcPct val="90000"/>
            </a:lnSpc>
            <a:spcBef>
              <a:spcPct val="0"/>
            </a:spcBef>
            <a:spcAft>
              <a:spcPct val="35000"/>
            </a:spcAft>
          </a:pPr>
          <a:r>
            <a:rPr lang="en-US" sz="4400" b="1" kern="1200" smtClean="0">
              <a:solidFill>
                <a:schemeClr val="bg2">
                  <a:lumMod val="75000"/>
                </a:schemeClr>
              </a:solidFill>
              <a:effectLst>
                <a:outerShdw blurRad="165100" dist="38100" dir="2700000" algn="tl">
                  <a:srgbClr val="000000">
                    <a:alpha val="43137"/>
                  </a:srgbClr>
                </a:outerShdw>
              </a:effectLst>
              <a:latin typeface="Arial Narrow" panose="020B0606020202030204" pitchFamily="34" charset="0"/>
            </a:rPr>
            <a:t>Strategic</a:t>
          </a:r>
        </a:p>
        <a:p>
          <a:pPr lvl="0" algn="ctr" defTabSz="1955800">
            <a:lnSpc>
              <a:spcPct val="90000"/>
            </a:lnSpc>
            <a:spcBef>
              <a:spcPct val="0"/>
            </a:spcBef>
            <a:spcAft>
              <a:spcPct val="35000"/>
            </a:spcAft>
          </a:pPr>
          <a:endParaRPr lang="en-US" sz="4400" kern="1200" dirty="0">
            <a:solidFill>
              <a:schemeClr val="bg2">
                <a:lumMod val="75000"/>
              </a:schemeClr>
            </a:solidFill>
            <a:effectLst>
              <a:outerShdw blurRad="38100" dist="38100" dir="2700000" algn="tl">
                <a:srgbClr val="000000">
                  <a:alpha val="43137"/>
                </a:srgbClr>
              </a:outerShdw>
            </a:effectLst>
            <a:latin typeface="Arial Narrow" panose="020B0606020202030204" pitchFamily="34" charset="0"/>
          </a:endParaRPr>
        </a:p>
      </dsp:txBody>
      <dsp:txXfrm rot="-10800000">
        <a:off x="2328790" y="1580244"/>
        <a:ext cx="4657581" cy="15802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9D3484-BCCC-492D-B7C8-FEB874E6FE74}">
      <dsp:nvSpPr>
        <dsp:cNvPr id="0" name=""/>
        <dsp:cNvSpPr/>
      </dsp:nvSpPr>
      <dsp:spPr>
        <a:xfrm>
          <a:off x="3099" y="165158"/>
          <a:ext cx="4789193" cy="1915677"/>
        </a:xfrm>
        <a:prstGeom prst="chevron">
          <a:avLst/>
        </a:prstGeom>
        <a:solidFill>
          <a:schemeClr val="accent4">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5560" tIns="17780" rIns="0" bIns="17780" numCol="1" spcCol="1270" anchor="ctr" anchorCtr="0">
          <a:noAutofit/>
        </a:bodyPr>
        <a:lstStyle/>
        <a:p>
          <a:pPr lvl="0" algn="ctr" defTabSz="1244600" rtl="0">
            <a:lnSpc>
              <a:spcPct val="90000"/>
            </a:lnSpc>
            <a:spcBef>
              <a:spcPct val="0"/>
            </a:spcBef>
            <a:spcAft>
              <a:spcPct val="35000"/>
            </a:spcAft>
          </a:pPr>
          <a:r>
            <a:rPr lang="en-US" sz="2800" b="1" kern="1200" dirty="0" smtClean="0">
              <a:solidFill>
                <a:schemeClr val="tx1"/>
              </a:solidFill>
              <a:effectLst>
                <a:outerShdw blurRad="38100" dist="38100" dir="2700000" algn="tl">
                  <a:srgbClr val="000000">
                    <a:alpha val="43137"/>
                  </a:srgbClr>
                </a:outerShdw>
              </a:effectLst>
              <a:latin typeface="+mn-lt"/>
              <a:cs typeface="Arial" panose="020B0604020202020204" pitchFamily="34" charset="0"/>
            </a:rPr>
            <a:t>Ubiquitous language</a:t>
          </a:r>
          <a:endParaRPr lang="it-IT" sz="2800" kern="1200" dirty="0">
            <a:solidFill>
              <a:schemeClr val="tx1"/>
            </a:solidFill>
            <a:effectLst>
              <a:outerShdw blurRad="38100" dist="38100" dir="2700000" algn="tl">
                <a:srgbClr val="000000">
                  <a:alpha val="43137"/>
                </a:srgbClr>
              </a:outerShdw>
            </a:effectLst>
            <a:latin typeface="+mn-lt"/>
            <a:cs typeface="Arial" panose="020B0604020202020204" pitchFamily="34" charset="0"/>
          </a:endParaRPr>
        </a:p>
      </dsp:txBody>
      <dsp:txXfrm>
        <a:off x="960938" y="165158"/>
        <a:ext cx="2873516" cy="1915677"/>
      </dsp:txXfrm>
    </dsp:sp>
    <dsp:sp modelId="{7B68234E-8AC4-454C-A891-FB0FFE187287}">
      <dsp:nvSpPr>
        <dsp:cNvPr id="0" name=""/>
        <dsp:cNvSpPr/>
      </dsp:nvSpPr>
      <dsp:spPr>
        <a:xfrm>
          <a:off x="4169697" y="327990"/>
          <a:ext cx="3975030" cy="1590012"/>
        </a:xfrm>
        <a:prstGeom prst="chevron">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lvl="0" algn="ctr" defTabSz="889000" rtl="0">
            <a:lnSpc>
              <a:spcPct val="90000"/>
            </a:lnSpc>
            <a:spcBef>
              <a:spcPct val="0"/>
            </a:spcBef>
            <a:spcAft>
              <a:spcPct val="35000"/>
            </a:spcAft>
          </a:pPr>
          <a:r>
            <a:rPr lang="en-US" sz="2000" kern="1200" dirty="0" smtClean="0">
              <a:solidFill>
                <a:schemeClr val="tx2"/>
              </a:solidFill>
              <a:latin typeface="+mn-lt"/>
            </a:rPr>
            <a:t>Vocabulary shared by all involved parties</a:t>
          </a:r>
          <a:endParaRPr lang="it-IT" sz="2000" kern="1200" dirty="0">
            <a:solidFill>
              <a:schemeClr val="tx2"/>
            </a:solidFill>
            <a:latin typeface="+mn-lt"/>
          </a:endParaRPr>
        </a:p>
      </dsp:txBody>
      <dsp:txXfrm>
        <a:off x="4964703" y="327990"/>
        <a:ext cx="2385018" cy="1590012"/>
      </dsp:txXfrm>
    </dsp:sp>
    <dsp:sp modelId="{1E70D02A-E694-4856-8B79-463FCD7DC1E7}">
      <dsp:nvSpPr>
        <dsp:cNvPr id="0" name=""/>
        <dsp:cNvSpPr/>
      </dsp:nvSpPr>
      <dsp:spPr>
        <a:xfrm>
          <a:off x="7588224" y="327990"/>
          <a:ext cx="3975030" cy="1590012"/>
        </a:xfrm>
        <a:prstGeom prst="chevron">
          <a:avLst/>
        </a:prstGeom>
        <a:solidFill>
          <a:schemeClr val="accent4">
            <a:tint val="40000"/>
            <a:alpha val="90000"/>
            <a:hueOff val="572527"/>
            <a:satOff val="2857"/>
            <a:lumOff val="356"/>
            <a:alphaOff val="0"/>
          </a:schemeClr>
        </a:solidFill>
        <a:ln w="9525" cap="flat" cmpd="sng" algn="ctr">
          <a:solidFill>
            <a:schemeClr val="accent4">
              <a:tint val="40000"/>
              <a:alpha val="90000"/>
              <a:hueOff val="572527"/>
              <a:satOff val="2857"/>
              <a:lumOff val="35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lvl="0" algn="ctr" defTabSz="889000" rtl="0">
            <a:lnSpc>
              <a:spcPct val="90000"/>
            </a:lnSpc>
            <a:spcBef>
              <a:spcPct val="0"/>
            </a:spcBef>
            <a:spcAft>
              <a:spcPct val="35000"/>
            </a:spcAft>
          </a:pPr>
          <a:r>
            <a:rPr lang="en-US" sz="2000" kern="1200" dirty="0" smtClean="0">
              <a:solidFill>
                <a:schemeClr val="tx2"/>
              </a:solidFill>
              <a:latin typeface="+mn-lt"/>
            </a:rPr>
            <a:t>Used in all forms of spoken/written communication</a:t>
          </a:r>
          <a:endParaRPr lang="it-IT" sz="2000" kern="1200" dirty="0">
            <a:solidFill>
              <a:schemeClr val="tx2"/>
            </a:solidFill>
            <a:latin typeface="+mn-lt"/>
          </a:endParaRPr>
        </a:p>
      </dsp:txBody>
      <dsp:txXfrm>
        <a:off x="8383230" y="327990"/>
        <a:ext cx="2385018" cy="1590012"/>
      </dsp:txXfrm>
    </dsp:sp>
    <dsp:sp modelId="{10D15176-18E3-4FEA-82F8-0A65D9628278}">
      <dsp:nvSpPr>
        <dsp:cNvPr id="0" name=""/>
        <dsp:cNvSpPr/>
      </dsp:nvSpPr>
      <dsp:spPr>
        <a:xfrm>
          <a:off x="3099" y="2349030"/>
          <a:ext cx="4789193" cy="1915677"/>
        </a:xfrm>
        <a:prstGeom prst="chevron">
          <a:avLst/>
        </a:prstGeom>
        <a:solidFill>
          <a:schemeClr val="accent4">
            <a:hueOff val="1329920"/>
            <a:satOff val="0"/>
            <a:lumOff val="3922"/>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5560" tIns="17780" rIns="0" bIns="17780" numCol="1" spcCol="1270" anchor="ctr" anchorCtr="0">
          <a:noAutofit/>
        </a:bodyPr>
        <a:lstStyle/>
        <a:p>
          <a:pPr lvl="0" algn="ctr" defTabSz="1244600" rtl="0">
            <a:lnSpc>
              <a:spcPct val="90000"/>
            </a:lnSpc>
            <a:spcBef>
              <a:spcPct val="0"/>
            </a:spcBef>
            <a:spcAft>
              <a:spcPct val="35000"/>
            </a:spcAft>
          </a:pPr>
          <a:r>
            <a:rPr lang="en-US" sz="2800" b="1" kern="1200" smtClean="0">
              <a:solidFill>
                <a:schemeClr val="tx1"/>
              </a:solidFill>
              <a:effectLst>
                <a:outerShdw blurRad="38100" dist="38100" dir="2700000" algn="tl">
                  <a:srgbClr val="000000">
                    <a:alpha val="43137"/>
                  </a:srgbClr>
                </a:outerShdw>
              </a:effectLst>
              <a:latin typeface="+mn-lt"/>
              <a:cs typeface="Arial" panose="020B0604020202020204" pitchFamily="34" charset="0"/>
            </a:rPr>
            <a:t>Bounded contexts</a:t>
          </a:r>
          <a:endParaRPr lang="it-IT" sz="2800" kern="1200">
            <a:solidFill>
              <a:schemeClr val="tx1"/>
            </a:solidFill>
            <a:effectLst>
              <a:outerShdw blurRad="38100" dist="38100" dir="2700000" algn="tl">
                <a:srgbClr val="000000">
                  <a:alpha val="43137"/>
                </a:srgbClr>
              </a:outerShdw>
            </a:effectLst>
            <a:latin typeface="+mn-lt"/>
            <a:cs typeface="Arial" panose="020B0604020202020204" pitchFamily="34" charset="0"/>
          </a:endParaRPr>
        </a:p>
      </dsp:txBody>
      <dsp:txXfrm>
        <a:off x="960938" y="2349030"/>
        <a:ext cx="2873516" cy="1915677"/>
      </dsp:txXfrm>
    </dsp:sp>
    <dsp:sp modelId="{99ACA6F4-04B2-4D78-A5DE-B106B105DB30}">
      <dsp:nvSpPr>
        <dsp:cNvPr id="0" name=""/>
        <dsp:cNvSpPr/>
      </dsp:nvSpPr>
      <dsp:spPr>
        <a:xfrm>
          <a:off x="4169697" y="2511862"/>
          <a:ext cx="3975030" cy="1590012"/>
        </a:xfrm>
        <a:prstGeom prst="chevron">
          <a:avLst/>
        </a:prstGeom>
        <a:solidFill>
          <a:schemeClr val="accent4">
            <a:tint val="40000"/>
            <a:alpha val="90000"/>
            <a:hueOff val="1145055"/>
            <a:satOff val="5715"/>
            <a:lumOff val="712"/>
            <a:alphaOff val="0"/>
          </a:schemeClr>
        </a:solidFill>
        <a:ln w="9525" cap="flat" cmpd="sng" algn="ctr">
          <a:solidFill>
            <a:schemeClr val="accent4">
              <a:tint val="40000"/>
              <a:alpha val="90000"/>
              <a:hueOff val="1145055"/>
              <a:satOff val="5715"/>
              <a:lumOff val="71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lvl="0" algn="ctr" defTabSz="889000" rtl="0">
            <a:lnSpc>
              <a:spcPct val="90000"/>
            </a:lnSpc>
            <a:spcBef>
              <a:spcPct val="0"/>
            </a:spcBef>
            <a:spcAft>
              <a:spcPct val="35000"/>
            </a:spcAft>
          </a:pPr>
          <a:r>
            <a:rPr lang="en-US" sz="2000" kern="1200" dirty="0" smtClean="0">
              <a:solidFill>
                <a:schemeClr val="tx2"/>
              </a:solidFill>
              <a:latin typeface="+mn-lt"/>
            </a:rPr>
            <a:t>Areas of the domain treated independently</a:t>
          </a:r>
          <a:endParaRPr lang="it-IT" sz="2000" kern="1200" dirty="0">
            <a:solidFill>
              <a:schemeClr val="tx2"/>
            </a:solidFill>
            <a:latin typeface="+mn-lt"/>
          </a:endParaRPr>
        </a:p>
      </dsp:txBody>
      <dsp:txXfrm>
        <a:off x="4964703" y="2511862"/>
        <a:ext cx="2385018" cy="1590012"/>
      </dsp:txXfrm>
    </dsp:sp>
    <dsp:sp modelId="{FF4B0546-E243-4642-B532-D86A6F961BD5}">
      <dsp:nvSpPr>
        <dsp:cNvPr id="0" name=""/>
        <dsp:cNvSpPr/>
      </dsp:nvSpPr>
      <dsp:spPr>
        <a:xfrm>
          <a:off x="7588224" y="2511862"/>
          <a:ext cx="3975030" cy="1590012"/>
        </a:xfrm>
        <a:prstGeom prst="chevron">
          <a:avLst/>
        </a:prstGeom>
        <a:solidFill>
          <a:schemeClr val="accent4">
            <a:tint val="40000"/>
            <a:alpha val="90000"/>
            <a:hueOff val="1717582"/>
            <a:satOff val="8572"/>
            <a:lumOff val="1068"/>
            <a:alphaOff val="0"/>
          </a:schemeClr>
        </a:solidFill>
        <a:ln w="9525" cap="flat" cmpd="sng" algn="ctr">
          <a:solidFill>
            <a:schemeClr val="accent4">
              <a:tint val="40000"/>
              <a:alpha val="90000"/>
              <a:hueOff val="1717582"/>
              <a:satOff val="8572"/>
              <a:lumOff val="106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lvl="0" algn="ctr" defTabSz="889000" rtl="0">
            <a:lnSpc>
              <a:spcPct val="90000"/>
            </a:lnSpc>
            <a:spcBef>
              <a:spcPct val="0"/>
            </a:spcBef>
            <a:spcAft>
              <a:spcPct val="35000"/>
            </a:spcAft>
          </a:pPr>
          <a:r>
            <a:rPr lang="en-US" sz="2000" kern="1200" dirty="0" smtClean="0">
              <a:solidFill>
                <a:schemeClr val="tx2"/>
              </a:solidFill>
              <a:latin typeface="+mn-lt"/>
            </a:rPr>
            <a:t>Discovered as you assess requirements and build language</a:t>
          </a:r>
          <a:endParaRPr lang="it-IT" sz="2000" kern="1200" dirty="0">
            <a:solidFill>
              <a:schemeClr val="tx2"/>
            </a:solidFill>
            <a:latin typeface="+mn-lt"/>
          </a:endParaRPr>
        </a:p>
      </dsp:txBody>
      <dsp:txXfrm>
        <a:off x="8383230" y="2511862"/>
        <a:ext cx="2385018" cy="1590012"/>
      </dsp:txXfrm>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10/28/2014</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smtClean="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10/28/2014</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10/28/2014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533575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10/28/2014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4150415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634194-65CC-47EB-B66E-BE9C153B76F0}"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2529256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10/28/2014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1195151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10/28/2014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1780003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10/28/2014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367539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p:txBody>
          <a:bodyPr/>
          <a:lstStyle/>
          <a:p>
            <a:fld id="{0E82BC82-8750-4FBE-93D3-93C35779230C}" type="datetime1">
              <a:rPr lang="en-US" smtClean="0">
                <a:solidFill>
                  <a:prstClr val="black"/>
                </a:solidFill>
              </a:rPr>
              <a:pPr/>
              <a:t>10/28/2014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25</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49935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9.jpg"/><Relationship Id="rId4" Type="http://schemas.openxmlformats.org/officeDocument/2006/relationships/image" Target="../media/image8.jp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Tree>
    <p:extLst>
      <p:ext uri="{BB962C8B-B14F-4D97-AF65-F5344CB8AC3E}">
        <p14:creationId xmlns:p14="http://schemas.microsoft.com/office/powerpoint/2010/main" val="122759578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1"/>
                    </a:gs>
                    <a:gs pos="100000">
                      <a:schemeClr val="tx1"/>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2648731"/>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2547077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2516827"/>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529240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0" y="-7938"/>
            <a:ext cx="12466637" cy="7010400"/>
          </a:xfrm>
          <a:prstGeom prst="rect">
            <a:avLst/>
          </a:prstGeom>
        </p:spPr>
      </p:pic>
      <p:sp>
        <p:nvSpPr>
          <p:cNvPr id="19" name="Dark gradation top"/>
          <p:cNvSpPr/>
          <p:nvPr userDrawn="1"/>
        </p:nvSpPr>
        <p:spPr bwMode="gray">
          <a:xfrm>
            <a:off x="0"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18" name="Rectangle 17"/>
          <p:cNvSpPr/>
          <p:nvPr userDrawn="1"/>
        </p:nvSpPr>
        <p:spPr bwMode="gray">
          <a:xfrm>
            <a:off x="274638" y="2125663"/>
            <a:ext cx="6019799"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021387"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4228783"/>
            <a:ext cx="6019799"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1465003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2915293295"/>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390161380"/>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538603404"/>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18336336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243333861"/>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80330917"/>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294437" y="0"/>
            <a:ext cx="6172200" cy="6994525"/>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436985647"/>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294436" y="1"/>
            <a:ext cx="6172201" cy="6994524"/>
          </a:xfrm>
          <a:prstGeom prst="rect">
            <a:avLst/>
          </a:prstGeom>
        </p:spPr>
      </p:pic>
    </p:spTree>
    <p:extLst>
      <p:ext uri="{BB962C8B-B14F-4D97-AF65-F5344CB8AC3E}">
        <p14:creationId xmlns:p14="http://schemas.microsoft.com/office/powerpoint/2010/main" val="129756910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 orient="horz" pos="440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789656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9352320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405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ullet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Title of the Slide</a:t>
            </a:r>
            <a:endParaRPr lang="en-US" dirty="0"/>
          </a:p>
        </p:txBody>
      </p:sp>
      <p:sp>
        <p:nvSpPr>
          <p:cNvPr id="4" name="Content Placeholder 18"/>
          <p:cNvSpPr>
            <a:spLocks noGrp="1"/>
          </p:cNvSpPr>
          <p:nvPr>
            <p:ph sz="quarter" idx="11" hasCustomPrompt="1"/>
          </p:nvPr>
        </p:nvSpPr>
        <p:spPr>
          <a:xfrm>
            <a:off x="414550" y="1632056"/>
            <a:ext cx="11566622" cy="1146468"/>
          </a:xfrm>
          <a:prstGeom prst="rect">
            <a:avLst/>
          </a:prstGeom>
        </p:spPr>
        <p:txBody>
          <a:bodyPr/>
          <a:lstStyle>
            <a:lvl1pPr marL="416349" indent="-416349">
              <a:buFont typeface="Wingdings" panose="05000000000000000000" pitchFamily="2" charset="2"/>
              <a:buChar char="§"/>
              <a:defRPr sz="3400" b="1">
                <a:solidFill>
                  <a:schemeClr val="bg1">
                    <a:lumMod val="85000"/>
                  </a:schemeClr>
                </a:solidFill>
                <a:latin typeface="Arial" panose="020B0604020202020204" pitchFamily="34" charset="0"/>
                <a:cs typeface="Arial" panose="020B0604020202020204" pitchFamily="34" charset="0"/>
              </a:defRPr>
            </a:lvl1pPr>
            <a:lvl2pPr marL="971481" indent="-416349">
              <a:buFont typeface="Arial" panose="020B0604020202020204" pitchFamily="34" charset="0"/>
              <a:buChar char="•"/>
              <a:defRPr sz="2900">
                <a:solidFill>
                  <a:schemeClr val="bg1">
                    <a:lumMod val="65000"/>
                  </a:schemeClr>
                </a:solidFill>
                <a:latin typeface="Arial" panose="020B0604020202020204" pitchFamily="34" charset="0"/>
                <a:cs typeface="Arial" panose="020B0604020202020204" pitchFamily="34" charset="0"/>
              </a:defRPr>
            </a:lvl2pPr>
            <a:lvl3pPr>
              <a:defRPr>
                <a:solidFill>
                  <a:schemeClr val="bg1">
                    <a:lumMod val="85000"/>
                  </a:schemeClr>
                </a:solidFill>
                <a:latin typeface="Arial" panose="020B0604020202020204" pitchFamily="34" charset="0"/>
                <a:cs typeface="Arial" panose="020B0604020202020204" pitchFamily="34" charset="0"/>
              </a:defRPr>
            </a:lvl3pPr>
            <a:lvl4pPr>
              <a:defRPr>
                <a:solidFill>
                  <a:schemeClr val="bg1">
                    <a:lumMod val="85000"/>
                  </a:schemeClr>
                </a:solidFill>
                <a:latin typeface="Arial" panose="020B0604020202020204" pitchFamily="34" charset="0"/>
                <a:cs typeface="Arial" panose="020B0604020202020204" pitchFamily="34" charset="0"/>
              </a:defRPr>
            </a:lvl4pPr>
            <a:lvl5pPr>
              <a:defRPr>
                <a:solidFill>
                  <a:schemeClr val="bg1">
                    <a:lumMod val="85000"/>
                  </a:schemeClr>
                </a:solidFill>
                <a:latin typeface="Arial" panose="020B0604020202020204" pitchFamily="34" charset="0"/>
                <a:cs typeface="Arial" panose="020B0604020202020204" pitchFamily="34" charset="0"/>
              </a:defRPr>
            </a:lvl5pPr>
          </a:lstStyle>
          <a:p>
            <a:pPr lvl="0"/>
            <a:r>
              <a:rPr lang="en-US" dirty="0" smtClean="0"/>
              <a:t>Bullet point</a:t>
            </a:r>
          </a:p>
          <a:p>
            <a:pPr lvl="1"/>
            <a:r>
              <a:rPr lang="en-US" dirty="0" smtClean="0"/>
              <a:t>2nd level bullet point</a:t>
            </a:r>
          </a:p>
        </p:txBody>
      </p:sp>
    </p:spTree>
    <p:extLst>
      <p:ext uri="{BB962C8B-B14F-4D97-AF65-F5344CB8AC3E}">
        <p14:creationId xmlns:p14="http://schemas.microsoft.com/office/powerpoint/2010/main" val="3254572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3" name="Rectangle 2"/>
          <p:cNvSpPr/>
          <p:nvPr userDrawn="1"/>
        </p:nvSpPr>
        <p:spPr bwMode="auto">
          <a:xfrm>
            <a:off x="274638" y="2125663"/>
            <a:ext cx="8229600"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1539937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7"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205" r:id="rId1"/>
    <p:sldLayoutId id="2147484276" r:id="rId2"/>
    <p:sldLayoutId id="2147484167" r:id="rId3"/>
    <p:sldLayoutId id="2147484166" r:id="rId4"/>
    <p:sldLayoutId id="2147484105" r:id="rId5"/>
    <p:sldLayoutId id="2147484182" r:id="rId6"/>
    <p:sldLayoutId id="2147484277" r:id="rId7"/>
    <p:sldLayoutId id="2147484130" r:id="rId8"/>
    <p:sldLayoutId id="2147484101" r:id="rId9"/>
    <p:sldLayoutId id="2147484102" r:id="rId10"/>
    <p:sldLayoutId id="2147484098" r:id="rId11"/>
    <p:sldLayoutId id="2147484212" r:id="rId12"/>
    <p:sldLayoutId id="2147484086" r:id="rId13"/>
    <p:sldLayoutId id="2147484211" r:id="rId14"/>
    <p:sldLayoutId id="2147484100" r:id="rId15"/>
    <p:sldLayoutId id="2147484213" r:id="rId16"/>
    <p:sldLayoutId id="2147484089" r:id="rId17"/>
    <p:sldLayoutId id="2147484214" r:id="rId18"/>
    <p:sldLayoutId id="2147484092" r:id="rId19"/>
    <p:sldLayoutId id="2147484190" r:id="rId20"/>
    <p:sldLayoutId id="2147484195" r:id="rId21"/>
    <p:sldLayoutId id="2147484209" r:id="rId22"/>
    <p:sldLayoutId id="2147484196" r:id="rId23"/>
    <p:sldLayoutId id="2147484208" r:id="rId24"/>
    <p:sldLayoutId id="2147484192" r:id="rId25"/>
    <p:sldLayoutId id="2147484283" r:id="rId26"/>
    <p:sldLayoutId id="2147484282" r:id="rId27"/>
    <p:sldLayoutId id="2147484093" r:id="rId28"/>
    <p:sldLayoutId id="2147484127" r:id="rId29"/>
    <p:sldLayoutId id="2147484128" r:id="rId30"/>
    <p:sldLayoutId id="2147484129" r:id="rId31"/>
    <p:sldLayoutId id="2147484203" r:id="rId32"/>
    <p:sldLayoutId id="2147484272" r:id="rId33"/>
    <p:sldLayoutId id="2147484284" r:id="rId34"/>
    <p:sldLayoutId id="2147484285" r:id="rId35"/>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8"/>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8"/>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8"/>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8"/>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8"/>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4.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hyperlink" Target="http://www.visualstudio.com/"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2.png"/><Relationship Id="rId5" Type="http://schemas.openxmlformats.org/officeDocument/2006/relationships/hyperlink" Target="http://msdn.microsoft.com/vstudio" TargetMode="External"/><Relationship Id="rId4" Type="http://schemas.openxmlformats.org/officeDocument/2006/relationships/hyperlink" Target="http://blogs.msdn.com/b/developer-tools/"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www.microsoft.com/learning" TargetMode="External"/><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hyperlink" Target="http://channel9.msdn.com/Events/TechEd" TargetMode="External"/><Relationship Id="rId5" Type="http://schemas.openxmlformats.org/officeDocument/2006/relationships/hyperlink" Target="http://microsoft.com/technet" TargetMode="External"/><Relationship Id="rId4" Type="http://schemas.openxmlformats.org/officeDocument/2006/relationships/hyperlink" Target="http://microsoft.com/msdn"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20.jpg"/><Relationship Id="rId5" Type="http://schemas.openxmlformats.org/officeDocument/2006/relationships/image" Target="../media/image19.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8.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bg bwMode="gray">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3556859"/>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rot="21291136">
            <a:off x="3236609" y="903188"/>
            <a:ext cx="5621118" cy="3119131"/>
          </a:xfrm>
          <a:prstGeom prst="rect">
            <a:avLst/>
          </a:prstGeom>
          <a:solidFill>
            <a:srgbClr val="FFFF99"/>
          </a:solidFill>
          <a:ln>
            <a:noFill/>
          </a:ln>
          <a:effectLst>
            <a:outerShdw blurRad="368300" dir="1680000" sx="102000" sy="102000" algn="ctr" rotWithShape="0">
              <a:prstClr val="black">
                <a:alpha val="40000"/>
              </a:prstClr>
            </a:outerShdw>
          </a:effectLst>
          <a:scene3d>
            <a:camera prst="obliqueBottom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444106" tIns="55513" rIns="444106" bIns="55513" rtlCol="0" anchor="ctr">
            <a:scene3d>
              <a:camera prst="orthographicFront"/>
              <a:lightRig rig="freezing" dir="t"/>
            </a:scene3d>
          </a:bodyPr>
          <a:lstStyle/>
          <a:p>
            <a:pPr>
              <a:lnSpc>
                <a:spcPct val="150000"/>
              </a:lnSpc>
            </a:pPr>
            <a:r>
              <a:rPr lang="en-US" sz="2000" dirty="0">
                <a:ln>
                  <a:solidFill>
                    <a:srgbClr val="FFFFFF">
                      <a:lumMod val="75000"/>
                      <a:lumOff val="25000"/>
                      <a:alpha val="24000"/>
                    </a:srgbClr>
                  </a:solidFill>
                </a:ln>
                <a:solidFill>
                  <a:srgbClr val="000000"/>
                </a:solidFill>
                <a:latin typeface="Comic Sans MS" panose="030F0702030302020204" pitchFamily="66" charset="0"/>
                <a:cs typeface="Arial" panose="020B0604020202020204" pitchFamily="34" charset="0"/>
              </a:rPr>
              <a:t>As a registered customer of the I-Buy-Stuff online store, I can redeem a voucher for an order I place so that I don’t actually pay for the ordered items myself. </a:t>
            </a:r>
          </a:p>
        </p:txBody>
      </p:sp>
      <p:grpSp>
        <p:nvGrpSpPr>
          <p:cNvPr id="16" name="Group 15"/>
          <p:cNvGrpSpPr/>
          <p:nvPr/>
        </p:nvGrpSpPr>
        <p:grpSpPr>
          <a:xfrm>
            <a:off x="356238" y="854887"/>
            <a:ext cx="11647797" cy="2939108"/>
            <a:chOff x="378732" y="451069"/>
            <a:chExt cx="8564120" cy="2881740"/>
          </a:xfrm>
        </p:grpSpPr>
        <p:sp>
          <p:nvSpPr>
            <p:cNvPr id="9" name="Rounded Rectangle 8"/>
            <p:cNvSpPr/>
            <p:nvPr/>
          </p:nvSpPr>
          <p:spPr>
            <a:xfrm rot="21221355">
              <a:off x="2797638" y="2035639"/>
              <a:ext cx="732913" cy="387131"/>
            </a:xfrm>
            <a:prstGeom prst="round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Rounded Rectangle 9"/>
            <p:cNvSpPr/>
            <p:nvPr/>
          </p:nvSpPr>
          <p:spPr>
            <a:xfrm rot="21221355">
              <a:off x="3160590" y="1079314"/>
              <a:ext cx="1805732" cy="387131"/>
            </a:xfrm>
            <a:prstGeom prst="round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ounded Rectangle 10"/>
            <p:cNvSpPr/>
            <p:nvPr/>
          </p:nvSpPr>
          <p:spPr>
            <a:xfrm rot="21221355">
              <a:off x="2798020" y="2945678"/>
              <a:ext cx="607032" cy="387131"/>
            </a:xfrm>
            <a:prstGeom prst="round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ounded Rectangle 11"/>
            <p:cNvSpPr/>
            <p:nvPr/>
          </p:nvSpPr>
          <p:spPr>
            <a:xfrm rot="21221355">
              <a:off x="4973472" y="1337321"/>
              <a:ext cx="721509" cy="387131"/>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Rounded Rectangle 12"/>
            <p:cNvSpPr/>
            <p:nvPr/>
          </p:nvSpPr>
          <p:spPr>
            <a:xfrm rot="21221355">
              <a:off x="4734645" y="1833986"/>
              <a:ext cx="679569" cy="387131"/>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Rounded Rectangle 13"/>
            <p:cNvSpPr/>
            <p:nvPr/>
          </p:nvSpPr>
          <p:spPr>
            <a:xfrm>
              <a:off x="378732" y="457200"/>
              <a:ext cx="1228613" cy="641156"/>
            </a:xfrm>
            <a:prstGeom prst="roundRect">
              <a:avLst/>
            </a:prstGeom>
            <a:solidFill>
              <a:srgbClr val="FF0000">
                <a:alpha val="5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FFFFFF"/>
                  </a:solidFill>
                </a:rPr>
                <a:t>verb</a:t>
              </a:r>
              <a:endParaRPr lang="en-US" sz="3600" dirty="0">
                <a:solidFill>
                  <a:srgbClr val="FFFFFF"/>
                </a:solidFill>
              </a:endParaRPr>
            </a:p>
          </p:txBody>
        </p:sp>
        <p:sp>
          <p:nvSpPr>
            <p:cNvPr id="15" name="Rounded Rectangle 14"/>
            <p:cNvSpPr/>
            <p:nvPr/>
          </p:nvSpPr>
          <p:spPr>
            <a:xfrm>
              <a:off x="7714239" y="451069"/>
              <a:ext cx="1228613" cy="641156"/>
            </a:xfrm>
            <a:prstGeom prst="roundRect">
              <a:avLst/>
            </a:prstGeom>
            <a:solidFill>
              <a:schemeClr val="accent1">
                <a:alpha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FFFFFF"/>
                  </a:solidFill>
                </a:rPr>
                <a:t>noun</a:t>
              </a:r>
              <a:endParaRPr lang="en-US" sz="3600" dirty="0">
                <a:solidFill>
                  <a:srgbClr val="FFFFFF"/>
                </a:solidFill>
              </a:endParaRPr>
            </a:p>
          </p:txBody>
        </p:sp>
      </p:grpSp>
      <p:sp>
        <p:nvSpPr>
          <p:cNvPr id="17" name="TextBox 16"/>
          <p:cNvSpPr txBox="1"/>
          <p:nvPr/>
        </p:nvSpPr>
        <p:spPr>
          <a:xfrm>
            <a:off x="1321564" y="4792662"/>
            <a:ext cx="9880233" cy="1173939"/>
          </a:xfrm>
          <a:prstGeom prst="rect">
            <a:avLst/>
          </a:prstGeom>
          <a:noFill/>
        </p:spPr>
        <p:txBody>
          <a:bodyPr wrap="square" lIns="111026" tIns="55513" rIns="111026" bIns="55513" rtlCol="0">
            <a:spAutoFit/>
          </a:bodyPr>
          <a:lstStyle/>
          <a:p>
            <a:r>
              <a:rPr lang="en-US" sz="4000" b="1" dirty="0">
                <a:solidFill>
                  <a:srgbClr val="FFFFFF"/>
                </a:solidFill>
                <a:effectLst>
                  <a:outerShdw blurRad="38100" dist="38100" dir="2700000" algn="tl">
                    <a:srgbClr val="000000">
                      <a:alpha val="43137"/>
                    </a:srgbClr>
                  </a:outerShdw>
                </a:effectLst>
                <a:cs typeface="Arial" panose="020B0604020202020204" pitchFamily="34" charset="0"/>
              </a:rPr>
              <a:t>Voucher</a:t>
            </a:r>
            <a:r>
              <a:rPr lang="en-US" sz="4000" dirty="0">
                <a:solidFill>
                  <a:srgbClr val="FFFFFF"/>
                </a:solidFill>
                <a:effectLst>
                  <a:outerShdw blurRad="38100" dist="38100" dir="2700000" algn="tl">
                    <a:srgbClr val="000000">
                      <a:alpha val="43137"/>
                    </a:srgbClr>
                  </a:outerShdw>
                </a:effectLst>
                <a:cs typeface="Arial" panose="020B0604020202020204" pitchFamily="34" charset="0"/>
              </a:rPr>
              <a:t> is </a:t>
            </a:r>
            <a:r>
              <a:rPr lang="en-US" sz="4000" dirty="0" smtClean="0">
                <a:solidFill>
                  <a:srgbClr val="FFFFFF"/>
                </a:solidFill>
                <a:effectLst>
                  <a:outerShdw blurRad="38100" dist="38100" dir="2700000" algn="tl">
                    <a:srgbClr val="000000">
                      <a:alpha val="43137"/>
                    </a:srgbClr>
                  </a:outerShdw>
                </a:effectLst>
                <a:cs typeface="Arial" panose="020B0604020202020204" pitchFamily="34" charset="0"/>
              </a:rPr>
              <a:t>a business-specific name</a:t>
            </a:r>
            <a:r>
              <a:rPr lang="en-US" sz="4000" dirty="0">
                <a:solidFill>
                  <a:srgbClr val="FFFFFF"/>
                </a:solidFill>
                <a:effectLst>
                  <a:outerShdw blurRad="38100" dist="38100" dir="2700000" algn="tl">
                    <a:srgbClr val="000000">
                      <a:alpha val="43137"/>
                    </a:srgbClr>
                  </a:outerShdw>
                </a:effectLst>
                <a:cs typeface="Arial" panose="020B0604020202020204" pitchFamily="34" charset="0"/>
              </a:rPr>
              <a:t>. </a:t>
            </a:r>
          </a:p>
          <a:p>
            <a:r>
              <a:rPr lang="en-US" sz="2900" dirty="0">
                <a:solidFill>
                  <a:srgbClr val="FFFFFF"/>
                </a:solidFill>
                <a:effectLst>
                  <a:outerShdw blurRad="38100" dist="38100" dir="2700000" algn="tl">
                    <a:srgbClr val="000000">
                      <a:alpha val="43137"/>
                    </a:srgbClr>
                  </a:outerShdw>
                </a:effectLst>
                <a:cs typeface="Arial" panose="020B0604020202020204" pitchFamily="34" charset="0"/>
              </a:rPr>
              <a:t>Nobody should ever use synonyms like </a:t>
            </a:r>
            <a:r>
              <a:rPr lang="en-US" sz="2900" i="1" dirty="0">
                <a:solidFill>
                  <a:srgbClr val="FFFFFF"/>
                </a:solidFill>
                <a:effectLst>
                  <a:outerShdw blurRad="38100" dist="38100" dir="2700000" algn="tl">
                    <a:srgbClr val="000000">
                      <a:alpha val="43137"/>
                    </a:srgbClr>
                  </a:outerShdw>
                </a:effectLst>
                <a:cs typeface="Arial" panose="020B0604020202020204" pitchFamily="34" charset="0"/>
              </a:rPr>
              <a:t>coupon</a:t>
            </a:r>
            <a:r>
              <a:rPr lang="en-US" sz="2900" dirty="0">
                <a:solidFill>
                  <a:srgbClr val="FFFFFF"/>
                </a:solidFill>
                <a:effectLst>
                  <a:outerShdw blurRad="38100" dist="38100" dir="2700000" algn="tl">
                    <a:srgbClr val="000000">
                      <a:alpha val="43137"/>
                    </a:srgbClr>
                  </a:outerShdw>
                </a:effectLst>
                <a:cs typeface="Arial" panose="020B0604020202020204" pitchFamily="34" charset="0"/>
              </a:rPr>
              <a:t> or </a:t>
            </a:r>
            <a:r>
              <a:rPr lang="en-US" sz="2900" i="1" dirty="0">
                <a:solidFill>
                  <a:srgbClr val="FFFFFF"/>
                </a:solidFill>
                <a:effectLst>
                  <a:outerShdw blurRad="38100" dist="38100" dir="2700000" algn="tl">
                    <a:srgbClr val="000000">
                      <a:alpha val="43137"/>
                    </a:srgbClr>
                  </a:outerShdw>
                </a:effectLst>
                <a:cs typeface="Arial" panose="020B0604020202020204" pitchFamily="34" charset="0"/>
              </a:rPr>
              <a:t>gift card</a:t>
            </a:r>
            <a:r>
              <a:rPr lang="en-US" sz="2900" dirty="0">
                <a:solidFill>
                  <a:srgbClr val="FFFFFF"/>
                </a:solidFill>
                <a:effectLst>
                  <a:outerShdw blurRad="38100" dist="38100" dir="2700000" algn="tl">
                    <a:srgbClr val="000000">
                      <a:alpha val="43137"/>
                    </a:srgbClr>
                  </a:outerShdw>
                </a:effectLst>
                <a:cs typeface="Arial" panose="020B0604020202020204" pitchFamily="34" charset="0"/>
              </a:rPr>
              <a:t>.</a:t>
            </a:r>
          </a:p>
        </p:txBody>
      </p:sp>
      <p:pic>
        <p:nvPicPr>
          <p:cNvPr id="18" name="Picture 2" descr="http://www.2roomsrome.it/immagini/puntin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8748" y="684460"/>
            <a:ext cx="1178874" cy="83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781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Bounded contexts </a:t>
            </a:r>
            <a:endParaRPr lang="en-US" dirty="0">
              <a:solidFill>
                <a:schemeClr val="bg2">
                  <a:lumMod val="50000"/>
                </a:schemeClr>
              </a:solidFill>
              <a:latin typeface="Arial Narrow" panose="020B0606020202030204" pitchFamily="34" charset="0"/>
            </a:endParaRPr>
          </a:p>
        </p:txBody>
      </p:sp>
      <p:sp>
        <p:nvSpPr>
          <p:cNvPr id="3" name="Content Placeholder 2"/>
          <p:cNvSpPr>
            <a:spLocks noGrp="1"/>
          </p:cNvSpPr>
          <p:nvPr>
            <p:ph sz="quarter" idx="11"/>
          </p:nvPr>
        </p:nvSpPr>
        <p:spPr>
          <a:xfrm>
            <a:off x="414550" y="1632056"/>
            <a:ext cx="11566622" cy="3459409"/>
          </a:xfrm>
        </p:spPr>
        <p:txBody>
          <a:bodyPr/>
          <a:lstStyle/>
          <a:p>
            <a:pPr marL="0" indent="0">
              <a:buNone/>
            </a:pPr>
            <a:r>
              <a:rPr lang="en-US" sz="4400" dirty="0">
                <a:solidFill>
                  <a:srgbClr val="FFFF00"/>
                </a:solidFill>
                <a:effectLst>
                  <a:outerShdw blurRad="38100" dist="38100" dir="2700000" algn="tl">
                    <a:srgbClr val="000000">
                      <a:alpha val="43137"/>
                    </a:srgbClr>
                  </a:outerShdw>
                </a:effectLst>
                <a:latin typeface="+mj-lt"/>
              </a:rPr>
              <a:t>Sometimes</a:t>
            </a:r>
            <a:r>
              <a:rPr lang="en-US" b="0" dirty="0" smtClean="0">
                <a:solidFill>
                  <a:schemeClr val="tx1"/>
                </a:solidFill>
                <a:latin typeface="+mj-lt"/>
              </a:rPr>
              <a:t>, the same term has different meanings when used by different people in a large organization. </a:t>
            </a:r>
          </a:p>
          <a:p>
            <a:pPr marL="0" indent="0">
              <a:buNone/>
            </a:pPr>
            <a:endParaRPr lang="en-US" sz="1500" b="0" dirty="0">
              <a:solidFill>
                <a:schemeClr val="tx1"/>
              </a:solidFill>
              <a:latin typeface="+mj-lt"/>
            </a:endParaRPr>
          </a:p>
          <a:p>
            <a:pPr marL="0" indent="0">
              <a:buNone/>
            </a:pPr>
            <a:endParaRPr lang="en-US" sz="1500" b="0" dirty="0">
              <a:solidFill>
                <a:schemeClr val="tx1"/>
              </a:solidFill>
              <a:latin typeface="+mj-lt"/>
            </a:endParaRPr>
          </a:p>
          <a:p>
            <a:pPr marL="0" indent="0">
              <a:buNone/>
            </a:pPr>
            <a:r>
              <a:rPr lang="en-US" sz="4400" dirty="0">
                <a:solidFill>
                  <a:srgbClr val="FFFF00"/>
                </a:solidFill>
                <a:effectLst>
                  <a:outerShdw blurRad="38100" dist="38100" dir="2700000" algn="tl">
                    <a:srgbClr val="000000">
                      <a:alpha val="43137"/>
                    </a:srgbClr>
                  </a:outerShdw>
                </a:effectLst>
                <a:latin typeface="+mj-lt"/>
              </a:rPr>
              <a:t>When this happens</a:t>
            </a:r>
            <a:r>
              <a:rPr lang="en-US" b="0" dirty="0" smtClean="0">
                <a:solidFill>
                  <a:schemeClr val="tx1"/>
                </a:solidFill>
                <a:latin typeface="+mj-lt"/>
              </a:rPr>
              <a:t>, </a:t>
            </a:r>
            <a:r>
              <a:rPr lang="en-US" b="0" dirty="0">
                <a:solidFill>
                  <a:schemeClr val="tx1"/>
                </a:solidFill>
                <a:latin typeface="+mj-lt"/>
              </a:rPr>
              <a:t>you </a:t>
            </a:r>
            <a:r>
              <a:rPr lang="en-US" b="0" dirty="0" smtClean="0">
                <a:solidFill>
                  <a:schemeClr val="tx1"/>
                </a:solidFill>
                <a:latin typeface="+mj-lt"/>
              </a:rPr>
              <a:t>probably crossed the invisible boundaries of a subdomain. The business domain you assumed indivisible needs be split.</a:t>
            </a:r>
            <a:endParaRPr lang="en-US" dirty="0">
              <a:solidFill>
                <a:schemeClr val="tx1"/>
              </a:solidFill>
              <a:latin typeface="+mj-lt"/>
            </a:endParaRPr>
          </a:p>
        </p:txBody>
      </p:sp>
    </p:spTree>
    <p:extLst>
      <p:ext uri="{BB962C8B-B14F-4D97-AF65-F5344CB8AC3E}">
        <p14:creationId xmlns:p14="http://schemas.microsoft.com/office/powerpoint/2010/main" val="512224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p:cNvGrpSpPr/>
          <p:nvPr/>
        </p:nvGrpSpPr>
        <p:grpSpPr>
          <a:xfrm>
            <a:off x="414550" y="2862684"/>
            <a:ext cx="8496630" cy="3109649"/>
            <a:chOff x="304800" y="2476380"/>
            <a:chExt cx="6247203" cy="2892422"/>
          </a:xfrm>
          <a:solidFill>
            <a:schemeClr val="accent6">
              <a:lumMod val="40000"/>
              <a:lumOff val="60000"/>
            </a:schemeClr>
          </a:solidFill>
        </p:grpSpPr>
        <p:sp>
          <p:nvSpPr>
            <p:cNvPr id="51" name="Freeform 50"/>
            <p:cNvSpPr/>
            <p:nvPr/>
          </p:nvSpPr>
          <p:spPr>
            <a:xfrm>
              <a:off x="304800" y="2476380"/>
              <a:ext cx="6247203" cy="2892422"/>
            </a:xfrm>
            <a:custGeom>
              <a:avLst/>
              <a:gdLst>
                <a:gd name="connsiteX0" fmla="*/ 990617 w 6247203"/>
                <a:gd name="connsiteY0" fmla="*/ 114248 h 2892422"/>
                <a:gd name="connsiteX1" fmla="*/ 3037782 w 6247203"/>
                <a:gd name="connsiteY1" fmla="*/ 59657 h 2892422"/>
                <a:gd name="connsiteX2" fmla="*/ 4852934 w 6247203"/>
                <a:gd name="connsiteY2" fmla="*/ 878523 h 2892422"/>
                <a:gd name="connsiteX3" fmla="*/ 6231358 w 6247203"/>
                <a:gd name="connsiteY3" fmla="*/ 960410 h 2892422"/>
                <a:gd name="connsiteX4" fmla="*/ 5494379 w 6247203"/>
                <a:gd name="connsiteY4" fmla="*/ 1642798 h 2892422"/>
                <a:gd name="connsiteX5" fmla="*/ 3897591 w 6247203"/>
                <a:gd name="connsiteY5" fmla="*/ 1560911 h 2892422"/>
                <a:gd name="connsiteX6" fmla="*/ 2450928 w 6247203"/>
                <a:gd name="connsiteY6" fmla="*/ 2734619 h 2892422"/>
                <a:gd name="connsiteX7" fmla="*/ 185400 w 6247203"/>
                <a:gd name="connsiteY7" fmla="*/ 2639084 h 2892422"/>
                <a:gd name="connsiteX8" fmla="*/ 226343 w 6247203"/>
                <a:gd name="connsiteY8" fmla="*/ 523681 h 2892422"/>
                <a:gd name="connsiteX9" fmla="*/ 990617 w 6247203"/>
                <a:gd name="connsiteY9" fmla="*/ 114248 h 2892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47203" h="2892422">
                  <a:moveTo>
                    <a:pt x="990617" y="114248"/>
                  </a:moveTo>
                  <a:cubicBezTo>
                    <a:pt x="1459190" y="36911"/>
                    <a:pt x="2394063" y="-67722"/>
                    <a:pt x="3037782" y="59657"/>
                  </a:cubicBezTo>
                  <a:cubicBezTo>
                    <a:pt x="3681501" y="187036"/>
                    <a:pt x="4320671" y="728398"/>
                    <a:pt x="4852934" y="878523"/>
                  </a:cubicBezTo>
                  <a:cubicBezTo>
                    <a:pt x="5385197" y="1028648"/>
                    <a:pt x="6124451" y="833031"/>
                    <a:pt x="6231358" y="960410"/>
                  </a:cubicBezTo>
                  <a:cubicBezTo>
                    <a:pt x="6338265" y="1087789"/>
                    <a:pt x="5883340" y="1542715"/>
                    <a:pt x="5494379" y="1642798"/>
                  </a:cubicBezTo>
                  <a:cubicBezTo>
                    <a:pt x="5105418" y="1742882"/>
                    <a:pt x="4404833" y="1378941"/>
                    <a:pt x="3897591" y="1560911"/>
                  </a:cubicBezTo>
                  <a:cubicBezTo>
                    <a:pt x="3390349" y="1742881"/>
                    <a:pt x="3069627" y="2554924"/>
                    <a:pt x="2450928" y="2734619"/>
                  </a:cubicBezTo>
                  <a:cubicBezTo>
                    <a:pt x="1832230" y="2914315"/>
                    <a:pt x="556164" y="3007574"/>
                    <a:pt x="185400" y="2639084"/>
                  </a:cubicBezTo>
                  <a:cubicBezTo>
                    <a:pt x="-185364" y="2270594"/>
                    <a:pt x="92140" y="942212"/>
                    <a:pt x="226343" y="523681"/>
                  </a:cubicBezTo>
                  <a:cubicBezTo>
                    <a:pt x="360546" y="105150"/>
                    <a:pt x="522044" y="191585"/>
                    <a:pt x="990617" y="1142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2" name="TextBox 51"/>
            <p:cNvSpPr txBox="1"/>
            <p:nvPr/>
          </p:nvSpPr>
          <p:spPr>
            <a:xfrm>
              <a:off x="600489" y="4726757"/>
              <a:ext cx="1730448" cy="452654"/>
            </a:xfrm>
            <a:prstGeom prst="rect">
              <a:avLst/>
            </a:prstGeom>
            <a:grpFill/>
          </p:spPr>
          <p:txBody>
            <a:bodyPr wrap="none" rtlCol="0">
              <a:spAutoFit/>
            </a:bodyPr>
            <a:lstStyle/>
            <a:p>
              <a:r>
                <a:rPr lang="en-US" sz="2400" b="1" dirty="0">
                  <a:solidFill>
                    <a:srgbClr val="442359"/>
                  </a:solidFill>
                  <a:latin typeface="Segoe UI Light"/>
                </a:rPr>
                <a:t>Area of influence</a:t>
              </a:r>
            </a:p>
          </p:txBody>
        </p:sp>
      </p:grpSp>
      <p:sp>
        <p:nvSpPr>
          <p:cNvPr id="8" name="Rectangle 7"/>
          <p:cNvSpPr/>
          <p:nvPr/>
        </p:nvSpPr>
        <p:spPr>
          <a:xfrm>
            <a:off x="2287674" y="3171933"/>
            <a:ext cx="1450922" cy="388585"/>
          </a:xfrm>
          <a:prstGeom prst="rect">
            <a:avLst/>
          </a:prstGeom>
          <a:solidFill>
            <a:schemeClr val="accent4">
              <a:lumMod val="75000"/>
            </a:schemeClr>
          </a:solidFill>
        </p:spPr>
        <p:style>
          <a:lnRef idx="1">
            <a:schemeClr val="accent5"/>
          </a:lnRef>
          <a:fillRef idx="3">
            <a:schemeClr val="accent5"/>
          </a:fillRef>
          <a:effectRef idx="2">
            <a:schemeClr val="accent5"/>
          </a:effectRef>
          <a:fontRef idx="minor">
            <a:schemeClr val="lt1"/>
          </a:fontRef>
        </p:style>
        <p:txBody>
          <a:bodyPr lIns="111026" tIns="55513" rIns="111026" bIns="55513" rtlCol="0" anchor="ctr"/>
          <a:lstStyle/>
          <a:p>
            <a:pPr algn="ctr"/>
            <a:endParaRPr lang="en-US">
              <a:solidFill>
                <a:srgbClr val="FFFFFF"/>
              </a:solidFill>
            </a:endParaRPr>
          </a:p>
        </p:txBody>
      </p:sp>
      <p:sp>
        <p:nvSpPr>
          <p:cNvPr id="9" name="Rectangle 8"/>
          <p:cNvSpPr/>
          <p:nvPr/>
        </p:nvSpPr>
        <p:spPr>
          <a:xfrm>
            <a:off x="1044026" y="3949103"/>
            <a:ext cx="1450922" cy="388585"/>
          </a:xfrm>
          <a:prstGeom prst="rect">
            <a:avLst/>
          </a:prstGeom>
          <a:solidFill>
            <a:schemeClr val="accent4">
              <a:lumMod val="75000"/>
            </a:schemeClr>
          </a:solidFill>
        </p:spPr>
        <p:style>
          <a:lnRef idx="1">
            <a:schemeClr val="accent5"/>
          </a:lnRef>
          <a:fillRef idx="3">
            <a:schemeClr val="accent5"/>
          </a:fillRef>
          <a:effectRef idx="2">
            <a:schemeClr val="accent5"/>
          </a:effectRef>
          <a:fontRef idx="minor">
            <a:schemeClr val="lt1"/>
          </a:fontRef>
        </p:style>
        <p:txBody>
          <a:bodyPr lIns="111026" tIns="55513" rIns="111026" bIns="55513" rtlCol="0" anchor="ctr"/>
          <a:lstStyle/>
          <a:p>
            <a:pPr algn="ctr"/>
            <a:endParaRPr lang="en-US">
              <a:solidFill>
                <a:srgbClr val="FFFFFF"/>
              </a:solidFill>
            </a:endParaRPr>
          </a:p>
        </p:txBody>
      </p:sp>
      <p:sp>
        <p:nvSpPr>
          <p:cNvPr id="10" name="Rectangle 9"/>
          <p:cNvSpPr/>
          <p:nvPr/>
        </p:nvSpPr>
        <p:spPr>
          <a:xfrm>
            <a:off x="1044026" y="4803989"/>
            <a:ext cx="1450922" cy="388585"/>
          </a:xfrm>
          <a:prstGeom prst="rect">
            <a:avLst/>
          </a:prstGeom>
          <a:solidFill>
            <a:schemeClr val="accent4">
              <a:lumMod val="75000"/>
            </a:schemeClr>
          </a:solidFill>
        </p:spPr>
        <p:style>
          <a:lnRef idx="1">
            <a:schemeClr val="accent5"/>
          </a:lnRef>
          <a:fillRef idx="3">
            <a:schemeClr val="accent5"/>
          </a:fillRef>
          <a:effectRef idx="2">
            <a:schemeClr val="accent5"/>
          </a:effectRef>
          <a:fontRef idx="minor">
            <a:schemeClr val="lt1"/>
          </a:fontRef>
        </p:style>
        <p:txBody>
          <a:bodyPr lIns="111026" tIns="55513" rIns="111026" bIns="55513" rtlCol="0" anchor="ctr"/>
          <a:lstStyle/>
          <a:p>
            <a:pPr algn="ctr"/>
            <a:endParaRPr lang="en-US">
              <a:solidFill>
                <a:srgbClr val="FFFFFF"/>
              </a:solidFill>
            </a:endParaRPr>
          </a:p>
        </p:txBody>
      </p:sp>
      <p:sp>
        <p:nvSpPr>
          <p:cNvPr id="11" name="Rectangle 10"/>
          <p:cNvSpPr/>
          <p:nvPr/>
        </p:nvSpPr>
        <p:spPr>
          <a:xfrm>
            <a:off x="7884087" y="3249650"/>
            <a:ext cx="1450922" cy="388585"/>
          </a:xfrm>
          <a:prstGeom prst="rect">
            <a:avLst/>
          </a:prstGeom>
          <a:ln/>
        </p:spPr>
        <p:style>
          <a:lnRef idx="1">
            <a:schemeClr val="accent5"/>
          </a:lnRef>
          <a:fillRef idx="3">
            <a:schemeClr val="accent5"/>
          </a:fillRef>
          <a:effectRef idx="2">
            <a:schemeClr val="accent5"/>
          </a:effectRef>
          <a:fontRef idx="minor">
            <a:schemeClr val="lt1"/>
          </a:fontRef>
        </p:style>
        <p:txBody>
          <a:bodyPr lIns="111026" tIns="55513" rIns="111026" bIns="55513" rtlCol="0" anchor="ctr"/>
          <a:lstStyle/>
          <a:p>
            <a:pPr algn="ctr"/>
            <a:endParaRPr lang="en-US">
              <a:solidFill>
                <a:srgbClr val="FFFFFF"/>
              </a:solidFill>
            </a:endParaRPr>
          </a:p>
        </p:txBody>
      </p:sp>
      <p:sp>
        <p:nvSpPr>
          <p:cNvPr id="13" name="Rectangle 12"/>
          <p:cNvSpPr/>
          <p:nvPr/>
        </p:nvSpPr>
        <p:spPr>
          <a:xfrm>
            <a:off x="5604067" y="4872426"/>
            <a:ext cx="1450922" cy="388585"/>
          </a:xfrm>
          <a:prstGeom prst="rect">
            <a:avLst/>
          </a:prstGeom>
          <a:ln/>
        </p:spPr>
        <p:style>
          <a:lnRef idx="1">
            <a:schemeClr val="accent5"/>
          </a:lnRef>
          <a:fillRef idx="3">
            <a:schemeClr val="accent5"/>
          </a:fillRef>
          <a:effectRef idx="2">
            <a:schemeClr val="accent5"/>
          </a:effectRef>
          <a:fontRef idx="minor">
            <a:schemeClr val="lt1"/>
          </a:fontRef>
        </p:style>
        <p:txBody>
          <a:bodyPr lIns="111026" tIns="55513" rIns="111026" bIns="55513" rtlCol="0" anchor="ctr"/>
          <a:lstStyle/>
          <a:p>
            <a:pPr algn="ctr"/>
            <a:endParaRPr lang="en-US">
              <a:solidFill>
                <a:srgbClr val="FFFFFF"/>
              </a:solidFill>
            </a:endParaRPr>
          </a:p>
        </p:txBody>
      </p:sp>
      <p:sp>
        <p:nvSpPr>
          <p:cNvPr id="14" name="Rectangle 13"/>
          <p:cNvSpPr/>
          <p:nvPr/>
        </p:nvSpPr>
        <p:spPr>
          <a:xfrm>
            <a:off x="7460257" y="4881706"/>
            <a:ext cx="1450922" cy="388585"/>
          </a:xfrm>
          <a:prstGeom prst="rect">
            <a:avLst/>
          </a:prstGeom>
          <a:ln/>
        </p:spPr>
        <p:style>
          <a:lnRef idx="1">
            <a:schemeClr val="accent5"/>
          </a:lnRef>
          <a:fillRef idx="3">
            <a:schemeClr val="accent5"/>
          </a:fillRef>
          <a:effectRef idx="2">
            <a:schemeClr val="accent5"/>
          </a:effectRef>
          <a:fontRef idx="minor">
            <a:schemeClr val="lt1"/>
          </a:fontRef>
        </p:style>
        <p:txBody>
          <a:bodyPr lIns="111026" tIns="55513" rIns="111026" bIns="55513" rtlCol="0" anchor="ctr"/>
          <a:lstStyle/>
          <a:p>
            <a:pPr algn="ctr"/>
            <a:endParaRPr lang="en-US">
              <a:solidFill>
                <a:srgbClr val="FFFFFF"/>
              </a:solidFill>
            </a:endParaRPr>
          </a:p>
        </p:txBody>
      </p:sp>
      <p:sp>
        <p:nvSpPr>
          <p:cNvPr id="15" name="Rectangle 14"/>
          <p:cNvSpPr/>
          <p:nvPr/>
        </p:nvSpPr>
        <p:spPr>
          <a:xfrm>
            <a:off x="10225212" y="3249650"/>
            <a:ext cx="1450922" cy="388585"/>
          </a:xfrm>
          <a:prstGeom prst="rect">
            <a:avLst/>
          </a:prstGeom>
          <a:ln/>
        </p:spPr>
        <p:style>
          <a:lnRef idx="1">
            <a:schemeClr val="accent5"/>
          </a:lnRef>
          <a:fillRef idx="3">
            <a:schemeClr val="accent5"/>
          </a:fillRef>
          <a:effectRef idx="2">
            <a:schemeClr val="accent5"/>
          </a:effectRef>
          <a:fontRef idx="minor">
            <a:schemeClr val="lt1"/>
          </a:fontRef>
        </p:style>
        <p:txBody>
          <a:bodyPr lIns="111026" tIns="55513" rIns="111026" bIns="55513" rtlCol="0" anchor="ctr"/>
          <a:lstStyle/>
          <a:p>
            <a:pPr algn="ctr"/>
            <a:endParaRPr lang="en-US">
              <a:solidFill>
                <a:srgbClr val="FFFFFF"/>
              </a:solidFill>
            </a:endParaRPr>
          </a:p>
        </p:txBody>
      </p:sp>
      <p:grpSp>
        <p:nvGrpSpPr>
          <p:cNvPr id="49" name="Group 48"/>
          <p:cNvGrpSpPr/>
          <p:nvPr/>
        </p:nvGrpSpPr>
        <p:grpSpPr>
          <a:xfrm>
            <a:off x="3842233" y="3949103"/>
            <a:ext cx="4249129" cy="388585"/>
            <a:chOff x="2825027" y="3541592"/>
            <a:chExt cx="3124200" cy="381000"/>
          </a:xfrm>
        </p:grpSpPr>
        <p:sp>
          <p:nvSpPr>
            <p:cNvPr id="12" name="Rectangle 11"/>
            <p:cNvSpPr/>
            <p:nvPr/>
          </p:nvSpPr>
          <p:spPr>
            <a:xfrm>
              <a:off x="4882427" y="3541592"/>
              <a:ext cx="1066800" cy="381000"/>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solidFill>
                  <a:srgbClr val="FFFFFF"/>
                </a:solidFill>
              </a:endParaRPr>
            </a:p>
          </p:txBody>
        </p:sp>
        <p:sp>
          <p:nvSpPr>
            <p:cNvPr id="16" name="Rectangle 15"/>
            <p:cNvSpPr/>
            <p:nvPr/>
          </p:nvSpPr>
          <p:spPr>
            <a:xfrm>
              <a:off x="2825027" y="3541592"/>
              <a:ext cx="1066800" cy="381000"/>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solidFill>
                  <a:srgbClr val="FFFFFF"/>
                </a:solidFill>
              </a:endParaRPr>
            </a:p>
          </p:txBody>
        </p:sp>
      </p:grpSp>
      <p:sp>
        <p:nvSpPr>
          <p:cNvPr id="17" name="Rectangle 16"/>
          <p:cNvSpPr/>
          <p:nvPr/>
        </p:nvSpPr>
        <p:spPr>
          <a:xfrm>
            <a:off x="10225212" y="4166014"/>
            <a:ext cx="1450922" cy="388585"/>
          </a:xfrm>
          <a:prstGeom prst="rect">
            <a:avLst/>
          </a:prstGeom>
          <a:ln/>
        </p:spPr>
        <p:style>
          <a:lnRef idx="1">
            <a:schemeClr val="accent5"/>
          </a:lnRef>
          <a:fillRef idx="3">
            <a:schemeClr val="accent5"/>
          </a:fillRef>
          <a:effectRef idx="2">
            <a:schemeClr val="accent5"/>
          </a:effectRef>
          <a:fontRef idx="minor">
            <a:schemeClr val="lt1"/>
          </a:fontRef>
        </p:style>
        <p:txBody>
          <a:bodyPr lIns="111026" tIns="55513" rIns="111026" bIns="55513" rtlCol="0" anchor="ctr"/>
          <a:lstStyle/>
          <a:p>
            <a:pPr algn="ctr"/>
            <a:endParaRPr lang="en-US">
              <a:solidFill>
                <a:srgbClr val="FFFFFF"/>
              </a:solidFill>
            </a:endParaRPr>
          </a:p>
        </p:txBody>
      </p:sp>
      <p:cxnSp>
        <p:nvCxnSpPr>
          <p:cNvPr id="18" name="Straight Arrow Connector 17"/>
          <p:cNvCxnSpPr>
            <a:stCxn id="11" idx="3"/>
            <a:endCxn id="15" idx="1"/>
          </p:cNvCxnSpPr>
          <p:nvPr/>
        </p:nvCxnSpPr>
        <p:spPr>
          <a:xfrm>
            <a:off x="9335010" y="3443943"/>
            <a:ext cx="890202" cy="0"/>
          </a:xfrm>
          <a:prstGeom prst="straightConnector1">
            <a:avLst/>
          </a:prstGeom>
          <a:ln>
            <a:solidFill>
              <a:srgbClr val="FFFFCC"/>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5" idx="2"/>
            <a:endCxn id="17" idx="0"/>
          </p:cNvCxnSpPr>
          <p:nvPr/>
        </p:nvCxnSpPr>
        <p:spPr>
          <a:xfrm>
            <a:off x="10950673" y="3638235"/>
            <a:ext cx="0" cy="527779"/>
          </a:xfrm>
          <a:prstGeom prst="straightConnector1">
            <a:avLst/>
          </a:prstGeom>
          <a:ln>
            <a:solidFill>
              <a:srgbClr val="FFFFCC"/>
            </a:solidFill>
            <a:tailEnd type="arrow"/>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11" idx="1"/>
            <a:endCxn id="12" idx="0"/>
          </p:cNvCxnSpPr>
          <p:nvPr/>
        </p:nvCxnSpPr>
        <p:spPr>
          <a:xfrm rot="10800000" flipV="1">
            <a:off x="7365901" y="3443943"/>
            <a:ext cx="518186" cy="505160"/>
          </a:xfrm>
          <a:prstGeom prst="bentConnector2">
            <a:avLst/>
          </a:prstGeom>
          <a:ln>
            <a:solidFill>
              <a:srgbClr val="FFFFCC"/>
            </a:solidFill>
            <a:tailEnd type="arrow"/>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12" idx="2"/>
            <a:endCxn id="13" idx="0"/>
          </p:cNvCxnSpPr>
          <p:nvPr/>
        </p:nvCxnSpPr>
        <p:spPr>
          <a:xfrm rot="5400000">
            <a:off x="6580347" y="4086870"/>
            <a:ext cx="534738" cy="1036373"/>
          </a:xfrm>
          <a:prstGeom prst="bentConnector3">
            <a:avLst>
              <a:gd name="adj1" fmla="val 50000"/>
            </a:avLst>
          </a:prstGeom>
          <a:ln>
            <a:solidFill>
              <a:srgbClr val="FFFFCC"/>
            </a:solidFill>
            <a:tailEnd type="arrow"/>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2" idx="2"/>
            <a:endCxn id="14" idx="0"/>
          </p:cNvCxnSpPr>
          <p:nvPr/>
        </p:nvCxnSpPr>
        <p:spPr>
          <a:xfrm rot="16200000" flipH="1">
            <a:off x="7503800" y="4199788"/>
            <a:ext cx="544019" cy="819817"/>
          </a:xfrm>
          <a:prstGeom prst="bentConnector3">
            <a:avLst>
              <a:gd name="adj1" fmla="val 50000"/>
            </a:avLst>
          </a:prstGeom>
          <a:ln>
            <a:solidFill>
              <a:srgbClr val="FFFFCC"/>
            </a:solidFill>
            <a:tailEnd type="arrow"/>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8" idx="1"/>
            <a:endCxn id="9" idx="0"/>
          </p:cNvCxnSpPr>
          <p:nvPr/>
        </p:nvCxnSpPr>
        <p:spPr>
          <a:xfrm rot="10800000" flipV="1">
            <a:off x="1769487" y="3366226"/>
            <a:ext cx="518186" cy="582877"/>
          </a:xfrm>
          <a:prstGeom prst="bentConnector2">
            <a:avLst/>
          </a:prstGeom>
          <a:ln>
            <a:solidFill>
              <a:srgbClr val="FFFFCC"/>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9" idx="2"/>
            <a:endCxn id="10" idx="0"/>
          </p:cNvCxnSpPr>
          <p:nvPr/>
        </p:nvCxnSpPr>
        <p:spPr>
          <a:xfrm>
            <a:off x="1769487" y="4337687"/>
            <a:ext cx="0" cy="466302"/>
          </a:xfrm>
          <a:prstGeom prst="straightConnector1">
            <a:avLst/>
          </a:prstGeom>
          <a:ln>
            <a:solidFill>
              <a:srgbClr val="FFFFCC"/>
            </a:solidFill>
            <a:tailEnd type="arrow"/>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0" idx="3"/>
            <a:endCxn id="16" idx="2"/>
          </p:cNvCxnSpPr>
          <p:nvPr/>
        </p:nvCxnSpPr>
        <p:spPr>
          <a:xfrm flipV="1">
            <a:off x="2494948" y="4337688"/>
            <a:ext cx="2072746" cy="660594"/>
          </a:xfrm>
          <a:prstGeom prst="bentConnector2">
            <a:avLst/>
          </a:prstGeom>
          <a:ln>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6" idx="3"/>
            <a:endCxn id="12" idx="1"/>
          </p:cNvCxnSpPr>
          <p:nvPr/>
        </p:nvCxnSpPr>
        <p:spPr>
          <a:xfrm>
            <a:off x="5293155" y="4143395"/>
            <a:ext cx="1347285" cy="0"/>
          </a:xfrm>
          <a:prstGeom prst="straightConnector1">
            <a:avLst/>
          </a:prstGeom>
          <a:ln>
            <a:solidFill>
              <a:srgbClr val="FFFFCC"/>
            </a:solidFill>
            <a:tailEnd type="arrow"/>
          </a:ln>
        </p:spPr>
        <p:style>
          <a:lnRef idx="1">
            <a:schemeClr val="accent1"/>
          </a:lnRef>
          <a:fillRef idx="0">
            <a:schemeClr val="accent1"/>
          </a:fillRef>
          <a:effectRef idx="0">
            <a:schemeClr val="accent1"/>
          </a:effectRef>
          <a:fontRef idx="minor">
            <a:schemeClr val="tx1"/>
          </a:fontRef>
        </p:style>
      </p:cxnSp>
      <p:grpSp>
        <p:nvGrpSpPr>
          <p:cNvPr id="38" name="Group 37"/>
          <p:cNvGrpSpPr/>
          <p:nvPr/>
        </p:nvGrpSpPr>
        <p:grpSpPr>
          <a:xfrm>
            <a:off x="518187" y="1040798"/>
            <a:ext cx="3240780" cy="2094019"/>
            <a:chOff x="381000" y="690054"/>
            <a:chExt cx="2382805" cy="2053146"/>
          </a:xfrm>
        </p:grpSpPr>
        <p:pic>
          <p:nvPicPr>
            <p:cNvPr id="6" name="Picture 2" descr="http://www.clker.com/cliparts/4/b/9/1/11949846872051082374team_sketch_erich_schube_01.svg.med.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0570" y="1143000"/>
              <a:ext cx="2353235" cy="160020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381000" y="690054"/>
              <a:ext cx="2279449" cy="452654"/>
            </a:xfrm>
            <a:prstGeom prst="rect">
              <a:avLst/>
            </a:prstGeom>
            <a:noFill/>
          </p:spPr>
          <p:txBody>
            <a:bodyPr wrap="none" rtlCol="0">
              <a:spAutoFit/>
            </a:bodyPr>
            <a:lstStyle/>
            <a:p>
              <a:r>
                <a:rPr lang="en-US" sz="2400" b="1" dirty="0" smtClean="0">
                  <a:solidFill>
                    <a:srgbClr val="FFFFFF"/>
                  </a:solidFill>
                  <a:latin typeface="Segoe UI Light"/>
                </a:rPr>
                <a:t>Development Team #1</a:t>
              </a:r>
              <a:endParaRPr lang="en-US" sz="2400" b="1" dirty="0">
                <a:solidFill>
                  <a:srgbClr val="FFFFFF"/>
                </a:solidFill>
                <a:latin typeface="Segoe UI Light"/>
              </a:endParaRPr>
            </a:p>
          </p:txBody>
        </p:sp>
      </p:grpSp>
      <p:grpSp>
        <p:nvGrpSpPr>
          <p:cNvPr id="39" name="Group 38"/>
          <p:cNvGrpSpPr/>
          <p:nvPr/>
        </p:nvGrpSpPr>
        <p:grpSpPr>
          <a:xfrm>
            <a:off x="8751683" y="1010038"/>
            <a:ext cx="3100207" cy="1852648"/>
            <a:chOff x="6434733" y="659894"/>
            <a:chExt cx="2279448" cy="1816486"/>
          </a:xfrm>
        </p:grpSpPr>
        <p:pic>
          <p:nvPicPr>
            <p:cNvPr id="7" name="Picture 2" descr="http://www.clker.com/cliparts/4/b/9/1/11949846872051082374team_sketch_erich_schube_01.svg.med.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6623660" y="1180980"/>
              <a:ext cx="1905000" cy="1295400"/>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6434733" y="659894"/>
              <a:ext cx="2279448" cy="452654"/>
            </a:xfrm>
            <a:prstGeom prst="rect">
              <a:avLst/>
            </a:prstGeom>
            <a:noFill/>
          </p:spPr>
          <p:txBody>
            <a:bodyPr wrap="none" rtlCol="0">
              <a:spAutoFit/>
            </a:bodyPr>
            <a:lstStyle/>
            <a:p>
              <a:r>
                <a:rPr lang="en-US" sz="2400" b="1" dirty="0" smtClean="0">
                  <a:solidFill>
                    <a:srgbClr val="92D050"/>
                  </a:solidFill>
                  <a:latin typeface="Segoe UI Light"/>
                </a:rPr>
                <a:t>Development Team #2</a:t>
              </a:r>
              <a:endParaRPr lang="en-US" sz="2400" b="1" dirty="0">
                <a:solidFill>
                  <a:srgbClr val="92D050"/>
                </a:solidFill>
                <a:latin typeface="Segoe UI Light"/>
              </a:endParaRPr>
            </a:p>
          </p:txBody>
        </p:sp>
      </p:grpSp>
      <p:grpSp>
        <p:nvGrpSpPr>
          <p:cNvPr id="53" name="Group 52"/>
          <p:cNvGrpSpPr/>
          <p:nvPr/>
        </p:nvGrpSpPr>
        <p:grpSpPr>
          <a:xfrm>
            <a:off x="3142300" y="2632551"/>
            <a:ext cx="8878649" cy="3455511"/>
            <a:chOff x="2310396" y="2250737"/>
            <a:chExt cx="6528085" cy="3388063"/>
          </a:xfrm>
        </p:grpSpPr>
        <p:sp>
          <p:nvSpPr>
            <p:cNvPr id="54" name="Freeform 53"/>
            <p:cNvSpPr/>
            <p:nvPr/>
          </p:nvSpPr>
          <p:spPr>
            <a:xfrm>
              <a:off x="2310396" y="2250737"/>
              <a:ext cx="6528085" cy="3388063"/>
            </a:xfrm>
            <a:custGeom>
              <a:avLst/>
              <a:gdLst>
                <a:gd name="connsiteX0" fmla="*/ 1656542 w 5283770"/>
                <a:gd name="connsiteY0" fmla="*/ 134629 h 3208506"/>
                <a:gd name="connsiteX1" fmla="*/ 5068482 w 5283770"/>
                <a:gd name="connsiteY1" fmla="*/ 243811 h 3208506"/>
                <a:gd name="connsiteX2" fmla="*/ 4413389 w 5283770"/>
                <a:gd name="connsiteY2" fmla="*/ 2959716 h 3208506"/>
                <a:gd name="connsiteX3" fmla="*/ 196231 w 5283770"/>
                <a:gd name="connsiteY3" fmla="*/ 2782295 h 3208506"/>
                <a:gd name="connsiteX4" fmla="*/ 796733 w 5283770"/>
                <a:gd name="connsiteY4" fmla="*/ 284754 h 3208506"/>
                <a:gd name="connsiteX5" fmla="*/ 1656542 w 5283770"/>
                <a:gd name="connsiteY5" fmla="*/ 134629 h 320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3770" h="3208506">
                  <a:moveTo>
                    <a:pt x="1656542" y="134629"/>
                  </a:moveTo>
                  <a:cubicBezTo>
                    <a:pt x="2368500" y="127805"/>
                    <a:pt x="4609008" y="-227037"/>
                    <a:pt x="5068482" y="243811"/>
                  </a:cubicBezTo>
                  <a:cubicBezTo>
                    <a:pt x="5527956" y="714659"/>
                    <a:pt x="5225431" y="2536635"/>
                    <a:pt x="4413389" y="2959716"/>
                  </a:cubicBezTo>
                  <a:cubicBezTo>
                    <a:pt x="3601347" y="3382797"/>
                    <a:pt x="799007" y="3228122"/>
                    <a:pt x="196231" y="2782295"/>
                  </a:cubicBezTo>
                  <a:cubicBezTo>
                    <a:pt x="-406545" y="2336468"/>
                    <a:pt x="548799" y="726032"/>
                    <a:pt x="796733" y="284754"/>
                  </a:cubicBezTo>
                  <a:cubicBezTo>
                    <a:pt x="1044667" y="-156524"/>
                    <a:pt x="944584" y="141453"/>
                    <a:pt x="1656542" y="134629"/>
                  </a:cubicBezTo>
                  <a:close/>
                </a:path>
              </a:pathLst>
            </a:custGeom>
            <a:solidFill>
              <a:srgbClr val="92D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5" name="TextBox 54"/>
            <p:cNvSpPr txBox="1"/>
            <p:nvPr/>
          </p:nvSpPr>
          <p:spPr>
            <a:xfrm>
              <a:off x="5257800" y="5072677"/>
              <a:ext cx="1730448" cy="452654"/>
            </a:xfrm>
            <a:prstGeom prst="rect">
              <a:avLst/>
            </a:prstGeom>
            <a:noFill/>
          </p:spPr>
          <p:txBody>
            <a:bodyPr wrap="none" rtlCol="0">
              <a:spAutoFit/>
            </a:bodyPr>
            <a:lstStyle/>
            <a:p>
              <a:r>
                <a:rPr lang="en-US" sz="2400" b="1" dirty="0">
                  <a:solidFill>
                    <a:srgbClr val="FFFFFF"/>
                  </a:solidFill>
                  <a:effectLst>
                    <a:outerShdw blurRad="38100" dist="38100" dir="2700000" algn="tl">
                      <a:srgbClr val="000000">
                        <a:alpha val="43137"/>
                      </a:srgbClr>
                    </a:outerShdw>
                  </a:effectLst>
                  <a:latin typeface="Segoe UI Light"/>
                </a:rPr>
                <a:t>Area of influence</a:t>
              </a:r>
            </a:p>
          </p:txBody>
        </p:sp>
      </p:grpSp>
      <p:grpSp>
        <p:nvGrpSpPr>
          <p:cNvPr id="61" name="Group 60"/>
          <p:cNvGrpSpPr/>
          <p:nvPr/>
        </p:nvGrpSpPr>
        <p:grpSpPr>
          <a:xfrm>
            <a:off x="3135930" y="725592"/>
            <a:ext cx="5844054" cy="5025328"/>
            <a:chOff x="2305713" y="381000"/>
            <a:chExt cx="4296879" cy="4927240"/>
          </a:xfrm>
        </p:grpSpPr>
        <p:sp>
          <p:nvSpPr>
            <p:cNvPr id="57" name="Freeform 56"/>
            <p:cNvSpPr/>
            <p:nvPr/>
          </p:nvSpPr>
          <p:spPr>
            <a:xfrm>
              <a:off x="2305713" y="2575582"/>
              <a:ext cx="4296879" cy="2732658"/>
            </a:xfrm>
            <a:custGeom>
              <a:avLst/>
              <a:gdLst>
                <a:gd name="connsiteX0" fmla="*/ 997045 w 4296879"/>
                <a:gd name="connsiteY0" fmla="*/ 50770 h 2732658"/>
                <a:gd name="connsiteX1" fmla="*/ 137236 w 4296879"/>
                <a:gd name="connsiteY1" fmla="*/ 1415546 h 2732658"/>
                <a:gd name="connsiteX2" fmla="*/ 28054 w 4296879"/>
                <a:gd name="connsiteY2" fmla="*/ 2534663 h 2732658"/>
                <a:gd name="connsiteX3" fmla="*/ 410191 w 4296879"/>
                <a:gd name="connsiteY3" fmla="*/ 2712084 h 2732658"/>
                <a:gd name="connsiteX4" fmla="*/ 1119875 w 4296879"/>
                <a:gd name="connsiteY4" fmla="*/ 2289003 h 2732658"/>
                <a:gd name="connsiteX5" fmla="*/ 1815911 w 4296879"/>
                <a:gd name="connsiteY5" fmla="*/ 1538376 h 2732658"/>
                <a:gd name="connsiteX6" fmla="*/ 3098800 w 4296879"/>
                <a:gd name="connsiteY6" fmla="*/ 1620263 h 2732658"/>
                <a:gd name="connsiteX7" fmla="*/ 3685654 w 4296879"/>
                <a:gd name="connsiteY7" fmla="*/ 1592967 h 2732658"/>
                <a:gd name="connsiteX8" fmla="*/ 4245212 w 4296879"/>
                <a:gd name="connsiteY8" fmla="*/ 1006114 h 2732658"/>
                <a:gd name="connsiteX9" fmla="*/ 4217917 w 4296879"/>
                <a:gd name="connsiteY9" fmla="*/ 924227 h 2732658"/>
                <a:gd name="connsiteX10" fmla="*/ 3767541 w 4296879"/>
                <a:gd name="connsiteY10" fmla="*/ 869636 h 2732658"/>
                <a:gd name="connsiteX11" fmla="*/ 3207983 w 4296879"/>
                <a:gd name="connsiteY11" fmla="*/ 924227 h 2732658"/>
                <a:gd name="connsiteX12" fmla="*/ 2525594 w 4296879"/>
                <a:gd name="connsiteY12" fmla="*/ 746806 h 2732658"/>
                <a:gd name="connsiteX13" fmla="*/ 1897797 w 4296879"/>
                <a:gd name="connsiteY13" fmla="*/ 337373 h 2732658"/>
                <a:gd name="connsiteX14" fmla="*/ 997045 w 4296879"/>
                <a:gd name="connsiteY14" fmla="*/ 50770 h 2732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96879" h="2732658">
                  <a:moveTo>
                    <a:pt x="997045" y="50770"/>
                  </a:moveTo>
                  <a:cubicBezTo>
                    <a:pt x="703618" y="230466"/>
                    <a:pt x="298734" y="1001564"/>
                    <a:pt x="137236" y="1415546"/>
                  </a:cubicBezTo>
                  <a:cubicBezTo>
                    <a:pt x="-24262" y="1829528"/>
                    <a:pt x="-17438" y="2318573"/>
                    <a:pt x="28054" y="2534663"/>
                  </a:cubicBezTo>
                  <a:cubicBezTo>
                    <a:pt x="73546" y="2750753"/>
                    <a:pt x="228221" y="2753027"/>
                    <a:pt x="410191" y="2712084"/>
                  </a:cubicBezTo>
                  <a:cubicBezTo>
                    <a:pt x="592161" y="2671141"/>
                    <a:pt x="885588" y="2484621"/>
                    <a:pt x="1119875" y="2289003"/>
                  </a:cubicBezTo>
                  <a:cubicBezTo>
                    <a:pt x="1354162" y="2093385"/>
                    <a:pt x="1486090" y="1649833"/>
                    <a:pt x="1815911" y="1538376"/>
                  </a:cubicBezTo>
                  <a:cubicBezTo>
                    <a:pt x="2145732" y="1426919"/>
                    <a:pt x="2787176" y="1611165"/>
                    <a:pt x="3098800" y="1620263"/>
                  </a:cubicBezTo>
                  <a:cubicBezTo>
                    <a:pt x="3410424" y="1629361"/>
                    <a:pt x="3494585" y="1695325"/>
                    <a:pt x="3685654" y="1592967"/>
                  </a:cubicBezTo>
                  <a:cubicBezTo>
                    <a:pt x="3876723" y="1490609"/>
                    <a:pt x="4156502" y="1117571"/>
                    <a:pt x="4245212" y="1006114"/>
                  </a:cubicBezTo>
                  <a:cubicBezTo>
                    <a:pt x="4333922" y="894657"/>
                    <a:pt x="4297529" y="946973"/>
                    <a:pt x="4217917" y="924227"/>
                  </a:cubicBezTo>
                  <a:cubicBezTo>
                    <a:pt x="4138305" y="901481"/>
                    <a:pt x="3935863" y="869636"/>
                    <a:pt x="3767541" y="869636"/>
                  </a:cubicBezTo>
                  <a:cubicBezTo>
                    <a:pt x="3599219" y="869636"/>
                    <a:pt x="3414974" y="944699"/>
                    <a:pt x="3207983" y="924227"/>
                  </a:cubicBezTo>
                  <a:cubicBezTo>
                    <a:pt x="3000992" y="903755"/>
                    <a:pt x="2743958" y="844615"/>
                    <a:pt x="2525594" y="746806"/>
                  </a:cubicBezTo>
                  <a:cubicBezTo>
                    <a:pt x="2307230" y="648997"/>
                    <a:pt x="2145731" y="457928"/>
                    <a:pt x="1897797" y="337373"/>
                  </a:cubicBezTo>
                  <a:cubicBezTo>
                    <a:pt x="1649863" y="216818"/>
                    <a:pt x="1290472" y="-128926"/>
                    <a:pt x="997045" y="50770"/>
                  </a:cubicBezTo>
                  <a:close/>
                </a:path>
              </a:pathLst>
            </a:custGeom>
            <a:solidFill>
              <a:schemeClr val="accent2">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58" name="Group 57"/>
            <p:cNvGrpSpPr/>
            <p:nvPr/>
          </p:nvGrpSpPr>
          <p:grpSpPr>
            <a:xfrm>
              <a:off x="3200400" y="381000"/>
              <a:ext cx="2368426" cy="2918060"/>
              <a:chOff x="3200400" y="381000"/>
              <a:chExt cx="2368426" cy="2918060"/>
            </a:xfrm>
          </p:grpSpPr>
          <p:sp>
            <p:nvSpPr>
              <p:cNvPr id="59" name="TextBox 58"/>
              <p:cNvSpPr txBox="1"/>
              <p:nvPr/>
            </p:nvSpPr>
            <p:spPr>
              <a:xfrm>
                <a:off x="3200400" y="381000"/>
                <a:ext cx="2368426" cy="1116545"/>
              </a:xfrm>
              <a:prstGeom prst="rect">
                <a:avLst/>
              </a:prstGeom>
              <a:noFill/>
            </p:spPr>
            <p:txBody>
              <a:bodyPr wrap="square" rtlCol="0">
                <a:spAutoFit/>
              </a:bodyPr>
              <a:lstStyle/>
              <a:p>
                <a:pPr algn="ctr"/>
                <a:r>
                  <a:rPr lang="en-US" sz="3400" b="1" dirty="0">
                    <a:solidFill>
                      <a:srgbClr val="FFFFFF"/>
                    </a:solidFill>
                    <a:latin typeface="Segoe UI Light"/>
                  </a:rPr>
                  <a:t>Integrity of the model at risk</a:t>
                </a:r>
              </a:p>
            </p:txBody>
          </p:sp>
          <p:sp>
            <p:nvSpPr>
              <p:cNvPr id="60" name="Down Arrow 59"/>
              <p:cNvSpPr/>
              <p:nvPr/>
            </p:nvSpPr>
            <p:spPr>
              <a:xfrm rot="10800000">
                <a:off x="4120427" y="1389553"/>
                <a:ext cx="533400" cy="1909507"/>
              </a:xfrm>
              <a:prstGeom prst="downArrow">
                <a:avLst/>
              </a:prstGeom>
              <a:solidFill>
                <a:schemeClr val="bg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Tree>
    <p:extLst>
      <p:ext uri="{BB962C8B-B14F-4D97-AF65-F5344CB8AC3E}">
        <p14:creationId xmlns:p14="http://schemas.microsoft.com/office/powerpoint/2010/main" val="4069508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 calcmode="lin" valueType="num">
                                      <p:cBhvr>
                                        <p:cTn id="12" dur="500" fill="hold"/>
                                        <p:tgtEl>
                                          <p:spTgt spid="50"/>
                                        </p:tgtEl>
                                        <p:attrNameLst>
                                          <p:attrName>ppt_w</p:attrName>
                                        </p:attrNameLst>
                                      </p:cBhvr>
                                      <p:tavLst>
                                        <p:tav tm="0">
                                          <p:val>
                                            <p:fltVal val="0"/>
                                          </p:val>
                                        </p:tav>
                                        <p:tav tm="100000">
                                          <p:val>
                                            <p:strVal val="#ppt_w"/>
                                          </p:val>
                                        </p:tav>
                                      </p:tavLst>
                                    </p:anim>
                                    <p:anim calcmode="lin" valueType="num">
                                      <p:cBhvr>
                                        <p:cTn id="13" dur="500" fill="hold"/>
                                        <p:tgtEl>
                                          <p:spTgt spid="50"/>
                                        </p:tgtEl>
                                        <p:attrNameLst>
                                          <p:attrName>ppt_h</p:attrName>
                                        </p:attrNameLst>
                                      </p:cBhvr>
                                      <p:tavLst>
                                        <p:tav tm="0">
                                          <p:val>
                                            <p:fltVal val="0"/>
                                          </p:val>
                                        </p:tav>
                                        <p:tav tm="100000">
                                          <p:val>
                                            <p:strVal val="#ppt_h"/>
                                          </p:val>
                                        </p:tav>
                                      </p:tavLst>
                                    </p:anim>
                                    <p:animEffect transition="in" filter="fade">
                                      <p:cBhvr>
                                        <p:cTn id="14" dur="500"/>
                                        <p:tgtEl>
                                          <p:spTgt spid="5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53"/>
                                        </p:tgtEl>
                                        <p:attrNameLst>
                                          <p:attrName>style.visibility</p:attrName>
                                        </p:attrNameLst>
                                      </p:cBhvr>
                                      <p:to>
                                        <p:strVal val="visible"/>
                                      </p:to>
                                    </p:set>
                                    <p:anim calcmode="lin" valueType="num">
                                      <p:cBhvr>
                                        <p:cTn id="24" dur="500" fill="hold"/>
                                        <p:tgtEl>
                                          <p:spTgt spid="53"/>
                                        </p:tgtEl>
                                        <p:attrNameLst>
                                          <p:attrName>ppt_w</p:attrName>
                                        </p:attrNameLst>
                                      </p:cBhvr>
                                      <p:tavLst>
                                        <p:tav tm="0">
                                          <p:val>
                                            <p:fltVal val="0"/>
                                          </p:val>
                                        </p:tav>
                                        <p:tav tm="100000">
                                          <p:val>
                                            <p:strVal val="#ppt_w"/>
                                          </p:val>
                                        </p:tav>
                                      </p:tavLst>
                                    </p:anim>
                                    <p:anim calcmode="lin" valueType="num">
                                      <p:cBhvr>
                                        <p:cTn id="25" dur="500" fill="hold"/>
                                        <p:tgtEl>
                                          <p:spTgt spid="53"/>
                                        </p:tgtEl>
                                        <p:attrNameLst>
                                          <p:attrName>ppt_h</p:attrName>
                                        </p:attrNameLst>
                                      </p:cBhvr>
                                      <p:tavLst>
                                        <p:tav tm="0">
                                          <p:val>
                                            <p:fltVal val="0"/>
                                          </p:val>
                                        </p:tav>
                                        <p:tav tm="100000">
                                          <p:val>
                                            <p:strVal val="#ppt_h"/>
                                          </p:val>
                                        </p:tav>
                                      </p:tavLst>
                                    </p:anim>
                                    <p:animEffect transition="in" filter="fade">
                                      <p:cBhvr>
                                        <p:cTn id="26" dur="500"/>
                                        <p:tgtEl>
                                          <p:spTgt spid="5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556781"/>
            <a:ext cx="11887200" cy="2769989"/>
          </a:xfrm>
        </p:spPr>
        <p:txBody>
          <a:bodyPr/>
          <a:lstStyle/>
          <a:p>
            <a:r>
              <a:rPr lang="en-US" dirty="0" smtClean="0"/>
              <a:t>Has its own ubiquitous language</a:t>
            </a:r>
          </a:p>
          <a:p>
            <a:r>
              <a:rPr lang="en-US" dirty="0" smtClean="0"/>
              <a:t>Has its own domain architecture (and model)</a:t>
            </a:r>
          </a:p>
          <a:p>
            <a:r>
              <a:rPr lang="en-US" dirty="0" smtClean="0"/>
              <a:t>Belongs to a context map</a:t>
            </a:r>
          </a:p>
          <a:p>
            <a:endParaRPr lang="en-US" dirty="0"/>
          </a:p>
        </p:txBody>
      </p:sp>
      <p:sp>
        <p:nvSpPr>
          <p:cNvPr id="2" name="Title 1"/>
          <p:cNvSpPr>
            <a:spLocks noGrp="1"/>
          </p:cNvSpPr>
          <p:nvPr>
            <p:ph type="title"/>
          </p:nvPr>
        </p:nvSpPr>
        <p:spPr/>
        <p:txBody>
          <a:bodyPr/>
          <a:lstStyle/>
          <a:p>
            <a:r>
              <a:rPr lang="en-US" dirty="0"/>
              <a:t>Each bounded context </a:t>
            </a:r>
            <a:r>
              <a:rPr lang="en-US" dirty="0" smtClean="0"/>
              <a:t>…</a:t>
            </a:r>
            <a:endParaRPr lang="en-US" dirty="0"/>
          </a:p>
        </p:txBody>
      </p:sp>
    </p:spTree>
    <p:extLst>
      <p:ext uri="{BB962C8B-B14F-4D97-AF65-F5344CB8AC3E}">
        <p14:creationId xmlns:p14="http://schemas.microsoft.com/office/powerpoint/2010/main" val="877628125"/>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descr="E:\My Conferences\2014\TechEd\Slides\Workshop\Pics\Mercator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0868"/>
            <a:ext cx="12436475" cy="46244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E:\My Conferences\2014\TechEd\Slides\Workshop\Pics\Mercator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0868"/>
            <a:ext cx="12436475" cy="463486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598654" y="233151"/>
            <a:ext cx="1236237" cy="925250"/>
            <a:chOff x="425853" y="304800"/>
            <a:chExt cx="908951" cy="907191"/>
          </a:xfrm>
        </p:grpSpPr>
        <p:pic>
          <p:nvPicPr>
            <p:cNvPr id="8" name="Picture 4" descr="http://www.google.it/url?sa=i&amp;source=images&amp;cd=&amp;docid=d47UgvqLZD88uM&amp;tbnid=tgQKcV-ve0-ZlM&amp;ved=0CAUQjBw&amp;url=http%3A%2F%2Fwww.clker.com%2Fcliparts%2FS%2Fs%2FX%2FX%2FL%2Fm%2Forange-pinpoint-hi.png&amp;ei=bl7_U4jUMKTj4QSIpIDoCA&amp;psig=AFQjCNHCiLRZ7OMrxTQUrAJHtGt0PTJLzQ&amp;ust=140933118288284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400" y="304800"/>
              <a:ext cx="406745" cy="609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425853" y="849868"/>
              <a:ext cx="908951" cy="362123"/>
            </a:xfrm>
            <a:prstGeom prst="rect">
              <a:avLst/>
            </a:prstGeom>
            <a:noFill/>
          </p:spPr>
          <p:txBody>
            <a:bodyPr wrap="none" rtlCol="0">
              <a:spAutoFit/>
            </a:bodyPr>
            <a:lstStyle/>
            <a:p>
              <a:r>
                <a:rPr lang="en-US" dirty="0" smtClean="0">
                  <a:solidFill>
                    <a:srgbClr val="000000"/>
                  </a:solidFill>
                  <a:effectLst>
                    <a:outerShdw blurRad="38100" dist="38100" dir="2700000" algn="tl">
                      <a:srgbClr val="000000">
                        <a:alpha val="43137"/>
                      </a:srgbClr>
                    </a:outerShdw>
                  </a:effectLst>
                  <a:latin typeface="Arial Black" panose="020B0A04020102020204" pitchFamily="34" charset="0"/>
                </a:rPr>
                <a:t>ALASKA</a:t>
              </a:r>
              <a:endParaRPr lang="en-US" dirty="0">
                <a:solidFill>
                  <a:srgbClr val="000000"/>
                </a:solidFill>
                <a:effectLst>
                  <a:outerShdw blurRad="38100" dist="38100" dir="2700000" algn="tl">
                    <a:srgbClr val="000000">
                      <a:alpha val="43137"/>
                    </a:srgbClr>
                  </a:outerShdw>
                </a:effectLst>
                <a:latin typeface="Arial Black" panose="020B0A04020102020204" pitchFamily="34" charset="0"/>
              </a:endParaRPr>
            </a:p>
          </p:txBody>
        </p:sp>
      </p:grpSp>
      <p:grpSp>
        <p:nvGrpSpPr>
          <p:cNvPr id="11" name="Group 10"/>
          <p:cNvGrpSpPr/>
          <p:nvPr/>
        </p:nvGrpSpPr>
        <p:grpSpPr>
          <a:xfrm>
            <a:off x="4158216" y="2797809"/>
            <a:ext cx="1133644" cy="880442"/>
            <a:chOff x="3117813" y="2667000"/>
            <a:chExt cx="833519" cy="863257"/>
          </a:xfrm>
        </p:grpSpPr>
        <p:pic>
          <p:nvPicPr>
            <p:cNvPr id="2052" name="Picture 4" descr="http://www.google.it/url?sa=i&amp;source=images&amp;cd=&amp;docid=d47UgvqLZD88uM&amp;tbnid=tgQKcV-ve0-ZlM&amp;ved=0CAUQjBw&amp;url=http%3A%2F%2Fwww.clker.com%2Fcliparts%2FS%2Fs%2FX%2FX%2FL%2Fm%2Forange-pinpoint-hi.png&amp;ei=bl7_U4jUMKTj4QSIpIDoCA&amp;psig=AFQjCNHCiLRZ7OMrxTQUrAJHtGt0PTJLzQ&amp;ust=140933118288284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0400" y="2667000"/>
              <a:ext cx="406745" cy="609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117813" y="3168134"/>
              <a:ext cx="833519" cy="362123"/>
            </a:xfrm>
            <a:prstGeom prst="rect">
              <a:avLst/>
            </a:prstGeom>
            <a:noFill/>
          </p:spPr>
          <p:txBody>
            <a:bodyPr wrap="none" rtlCol="0">
              <a:spAutoFit/>
            </a:bodyPr>
            <a:lstStyle/>
            <a:p>
              <a:r>
                <a:rPr lang="en-US" dirty="0" smtClean="0">
                  <a:solidFill>
                    <a:srgbClr val="000000"/>
                  </a:solidFill>
                  <a:effectLst>
                    <a:outerShdw blurRad="38100" dist="38100" dir="2700000" algn="tl">
                      <a:srgbClr val="000000">
                        <a:alpha val="43137"/>
                      </a:srgbClr>
                    </a:outerShdw>
                  </a:effectLst>
                  <a:latin typeface="Arial Black" panose="020B0A04020102020204" pitchFamily="34" charset="0"/>
                </a:rPr>
                <a:t>BRAZIL</a:t>
              </a:r>
              <a:endParaRPr lang="en-US" dirty="0">
                <a:solidFill>
                  <a:srgbClr val="000000"/>
                </a:solidFill>
                <a:effectLst>
                  <a:outerShdw blurRad="38100" dist="38100" dir="2700000" algn="tl">
                    <a:srgbClr val="000000">
                      <a:alpha val="43137"/>
                    </a:srgbClr>
                  </a:outerShdw>
                </a:effectLst>
                <a:latin typeface="Arial Black" panose="020B0A04020102020204" pitchFamily="34" charset="0"/>
              </a:endParaRPr>
            </a:p>
          </p:txBody>
        </p:sp>
      </p:grpSp>
      <p:sp>
        <p:nvSpPr>
          <p:cNvPr id="12" name="TextBox 11"/>
          <p:cNvSpPr txBox="1"/>
          <p:nvPr/>
        </p:nvSpPr>
        <p:spPr>
          <a:xfrm>
            <a:off x="358537" y="5218936"/>
            <a:ext cx="4805411" cy="604553"/>
          </a:xfrm>
          <a:prstGeom prst="rect">
            <a:avLst/>
          </a:prstGeom>
          <a:noFill/>
        </p:spPr>
        <p:txBody>
          <a:bodyPr wrap="none" lIns="111026" tIns="55513" rIns="111026" bIns="55513" rtlCol="0">
            <a:spAutoFit/>
          </a:bodyPr>
          <a:lstStyle/>
          <a:p>
            <a:r>
              <a:rPr lang="en-US" sz="3200" dirty="0" smtClean="0">
                <a:solidFill>
                  <a:srgbClr val="FFFFFF"/>
                </a:solidFill>
                <a:effectLst>
                  <a:outerShdw blurRad="38100" dist="38100" dir="2700000" algn="tl">
                    <a:srgbClr val="000000">
                      <a:alpha val="43137"/>
                    </a:srgbClr>
                  </a:outerShdw>
                </a:effectLst>
                <a:latin typeface="Segoe UI Light"/>
              </a:rPr>
              <a:t>Is Alaska as large as Brazil?</a:t>
            </a:r>
            <a:endParaRPr lang="en-US" sz="3200" dirty="0">
              <a:solidFill>
                <a:srgbClr val="FFFFFF"/>
              </a:solidFill>
              <a:effectLst>
                <a:outerShdw blurRad="38100" dist="38100" dir="2700000" algn="tl">
                  <a:srgbClr val="000000">
                    <a:alpha val="43137"/>
                  </a:srgbClr>
                </a:outerShdw>
              </a:effectLst>
              <a:latin typeface="Segoe UI Light"/>
            </a:endParaRPr>
          </a:p>
        </p:txBody>
      </p:sp>
      <p:sp>
        <p:nvSpPr>
          <p:cNvPr id="17" name="TextBox 16"/>
          <p:cNvSpPr txBox="1"/>
          <p:nvPr/>
        </p:nvSpPr>
        <p:spPr>
          <a:xfrm>
            <a:off x="376420" y="5864509"/>
            <a:ext cx="4088868" cy="604553"/>
          </a:xfrm>
          <a:prstGeom prst="rect">
            <a:avLst/>
          </a:prstGeom>
          <a:noFill/>
        </p:spPr>
        <p:txBody>
          <a:bodyPr wrap="none" lIns="111026" tIns="55513" rIns="111026" bIns="55513" rtlCol="0">
            <a:spAutoFit/>
          </a:bodyPr>
          <a:lstStyle/>
          <a:p>
            <a:r>
              <a:rPr lang="en-US" sz="3200" dirty="0" smtClean="0">
                <a:solidFill>
                  <a:srgbClr val="FFFFFF"/>
                </a:solidFill>
                <a:effectLst>
                  <a:outerShdw blurRad="38100" dist="38100" dir="2700000" algn="tl">
                    <a:srgbClr val="000000">
                      <a:alpha val="43137"/>
                    </a:srgbClr>
                  </a:outerShdw>
                </a:effectLst>
                <a:latin typeface="Segoe UI Light"/>
              </a:rPr>
              <a:t>Is the map just wrong?</a:t>
            </a:r>
            <a:endParaRPr lang="en-US" sz="3200" dirty="0">
              <a:solidFill>
                <a:srgbClr val="FFFFFF"/>
              </a:solidFill>
              <a:effectLst>
                <a:outerShdw blurRad="38100" dist="38100" dir="2700000" algn="tl">
                  <a:srgbClr val="000000">
                    <a:alpha val="43137"/>
                  </a:srgbClr>
                </a:outerShdw>
              </a:effectLst>
              <a:latin typeface="Segoe UI Light"/>
            </a:endParaRPr>
          </a:p>
        </p:txBody>
      </p:sp>
      <p:sp>
        <p:nvSpPr>
          <p:cNvPr id="18" name="TextBox 17"/>
          <p:cNvSpPr txBox="1"/>
          <p:nvPr/>
        </p:nvSpPr>
        <p:spPr>
          <a:xfrm>
            <a:off x="5467065" y="5207035"/>
            <a:ext cx="5214754" cy="666108"/>
          </a:xfrm>
          <a:prstGeom prst="rect">
            <a:avLst/>
          </a:prstGeom>
          <a:noFill/>
        </p:spPr>
        <p:txBody>
          <a:bodyPr wrap="none" lIns="111026" tIns="55513" rIns="111026" bIns="55513" rtlCol="0">
            <a:spAutoFit/>
          </a:bodyPr>
          <a:lstStyle/>
          <a:p>
            <a:r>
              <a:rPr lang="en-US" sz="2800" dirty="0" smtClean="0">
                <a:solidFill>
                  <a:srgbClr val="FFFF99"/>
                </a:solidFill>
                <a:effectLst>
                  <a:outerShdw blurRad="38100" dist="38100" dir="2700000" algn="tl">
                    <a:srgbClr val="000000">
                      <a:alpha val="43137"/>
                    </a:srgbClr>
                  </a:outerShdw>
                </a:effectLst>
                <a:latin typeface="Segoe UI Light"/>
                <a:cs typeface="Arial" panose="020B0604020202020204" pitchFamily="34" charset="0"/>
              </a:rPr>
              <a:t>Brazil is </a:t>
            </a:r>
            <a:r>
              <a:rPr lang="en-US" sz="3600" b="1" dirty="0">
                <a:solidFill>
                  <a:srgbClr val="FFFFFF"/>
                </a:solidFill>
                <a:effectLst>
                  <a:outerShdw blurRad="38100" dist="38100" dir="2700000" algn="tl">
                    <a:srgbClr val="000000">
                      <a:alpha val="43137"/>
                    </a:srgbClr>
                  </a:outerShdw>
                </a:effectLst>
                <a:latin typeface="Segoe UI Light"/>
                <a:cs typeface="Arial" panose="020B0604020202020204" pitchFamily="34" charset="0"/>
              </a:rPr>
              <a:t>5x larger </a:t>
            </a:r>
            <a:r>
              <a:rPr lang="en-US" sz="2800" dirty="0" smtClean="0">
                <a:solidFill>
                  <a:srgbClr val="FFFF99"/>
                </a:solidFill>
                <a:effectLst>
                  <a:outerShdw blurRad="38100" dist="38100" dir="2700000" algn="tl">
                    <a:srgbClr val="000000">
                      <a:alpha val="43137"/>
                    </a:srgbClr>
                  </a:outerShdw>
                </a:effectLst>
                <a:latin typeface="Segoe UI Light"/>
                <a:cs typeface="Arial" panose="020B0604020202020204" pitchFamily="34" charset="0"/>
              </a:rPr>
              <a:t>than Alaska.</a:t>
            </a:r>
            <a:endParaRPr lang="en-US" sz="2800" dirty="0">
              <a:solidFill>
                <a:srgbClr val="FFFF99"/>
              </a:solidFill>
              <a:effectLst>
                <a:outerShdw blurRad="38100" dist="38100" dir="2700000" algn="tl">
                  <a:srgbClr val="000000">
                    <a:alpha val="43137"/>
                  </a:srgbClr>
                </a:outerShdw>
              </a:effectLst>
              <a:latin typeface="Segoe UI Light"/>
              <a:cs typeface="Arial" panose="020B0604020202020204" pitchFamily="34" charset="0"/>
            </a:endParaRPr>
          </a:p>
        </p:txBody>
      </p:sp>
      <p:sp>
        <p:nvSpPr>
          <p:cNvPr id="19" name="TextBox 18"/>
          <p:cNvSpPr txBox="1"/>
          <p:nvPr/>
        </p:nvSpPr>
        <p:spPr>
          <a:xfrm>
            <a:off x="5426695" y="5802954"/>
            <a:ext cx="5350239" cy="666108"/>
          </a:xfrm>
          <a:prstGeom prst="rect">
            <a:avLst/>
          </a:prstGeom>
          <a:noFill/>
        </p:spPr>
        <p:txBody>
          <a:bodyPr wrap="none" lIns="111026" tIns="55513" rIns="111026" bIns="55513" rtlCol="0">
            <a:spAutoFit/>
          </a:bodyPr>
          <a:lstStyle/>
          <a:p>
            <a:r>
              <a:rPr lang="en-US" sz="2800" dirty="0" smtClean="0">
                <a:solidFill>
                  <a:srgbClr val="FFFF99"/>
                </a:solidFill>
                <a:effectLst>
                  <a:outerShdw blurRad="38100" dist="38100" dir="2700000" algn="tl">
                    <a:srgbClr val="000000">
                      <a:alpha val="43137"/>
                    </a:srgbClr>
                  </a:outerShdw>
                </a:effectLst>
                <a:latin typeface="Segoe UI Light"/>
                <a:cs typeface="Arial" panose="020B0604020202020204" pitchFamily="34" charset="0"/>
              </a:rPr>
              <a:t>Just a </a:t>
            </a:r>
            <a:r>
              <a:rPr lang="en-US" sz="3600" b="1" dirty="0">
                <a:solidFill>
                  <a:srgbClr val="FFFFFF"/>
                </a:solidFill>
                <a:effectLst>
                  <a:outerShdw blurRad="38100" dist="38100" dir="2700000" algn="tl">
                    <a:srgbClr val="000000">
                      <a:alpha val="43137"/>
                    </a:srgbClr>
                  </a:outerShdw>
                </a:effectLst>
                <a:latin typeface="Segoe UI Light"/>
                <a:cs typeface="Arial" panose="020B0604020202020204" pitchFamily="34" charset="0"/>
              </a:rPr>
              <a:t>Mercator</a:t>
            </a:r>
            <a:r>
              <a:rPr lang="en-US" sz="2800" dirty="0" smtClean="0">
                <a:solidFill>
                  <a:srgbClr val="FFFF99"/>
                </a:solidFill>
                <a:effectLst>
                  <a:outerShdw blurRad="38100" dist="38100" dir="2700000" algn="tl">
                    <a:srgbClr val="000000">
                      <a:alpha val="43137"/>
                    </a:srgbClr>
                  </a:outerShdw>
                </a:effectLst>
                <a:latin typeface="Segoe UI Light"/>
                <a:cs typeface="Arial" panose="020B0604020202020204" pitchFamily="34" charset="0"/>
              </a:rPr>
              <a:t> projection map.</a:t>
            </a:r>
            <a:endParaRPr lang="en-US" sz="2800" dirty="0">
              <a:solidFill>
                <a:srgbClr val="FFFF99"/>
              </a:solidFill>
              <a:effectLst>
                <a:outerShdw blurRad="38100" dist="38100" dir="2700000" algn="tl">
                  <a:srgbClr val="000000">
                    <a:alpha val="43137"/>
                  </a:srgbClr>
                </a:outerShdw>
              </a:effectLst>
              <a:latin typeface="Segoe UI Light"/>
              <a:cs typeface="Arial" panose="020B0604020202020204" pitchFamily="34" charset="0"/>
            </a:endParaRPr>
          </a:p>
        </p:txBody>
      </p:sp>
    </p:spTree>
    <p:extLst>
      <p:ext uri="{BB962C8B-B14F-4D97-AF65-F5344CB8AC3E}">
        <p14:creationId xmlns:p14="http://schemas.microsoft.com/office/powerpoint/2010/main" val="83658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animEffect transition="in" filter="fade">
                                      <p:cBhvr>
                                        <p:cTn id="7" dur="500"/>
                                        <p:tgtEl>
                                          <p:spTgt spid="205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1+#ppt_w/2"/>
                                          </p:val>
                                        </p:tav>
                                        <p:tav tm="100000">
                                          <p:val>
                                            <p:strVal val="#ppt_x"/>
                                          </p:val>
                                        </p:tav>
                                      </p:tavLst>
                                    </p:anim>
                                    <p:anim calcmode="lin" valueType="num">
                                      <p:cBhvr additive="base">
                                        <p:cTn id="26"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 calcmode="lin" valueType="num">
                                      <p:cBhvr additive="base">
                                        <p:cTn id="36" dur="500" fill="hold"/>
                                        <p:tgtEl>
                                          <p:spTgt spid="19"/>
                                        </p:tgtEl>
                                        <p:attrNameLst>
                                          <p:attrName>ppt_x</p:attrName>
                                        </p:attrNameLst>
                                      </p:cBhvr>
                                      <p:tavLst>
                                        <p:tav tm="0">
                                          <p:val>
                                            <p:strVal val="1+#ppt_w/2"/>
                                          </p:val>
                                        </p:tav>
                                        <p:tav tm="100000">
                                          <p:val>
                                            <p:strVal val="#ppt_x"/>
                                          </p:val>
                                        </p:tav>
                                      </p:tavLst>
                                    </p:anim>
                                    <p:anim calcmode="lin" valueType="num">
                                      <p:cBhvr additive="base">
                                        <p:cTn id="37"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P spid="18" grpId="0"/>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descr="E:\My Conferences\2014\TechEd\Slides\Workshop\Pics\Mercator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0868"/>
            <a:ext cx="12436475" cy="4624493"/>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flipH="1">
            <a:off x="4084637" y="2049462"/>
            <a:ext cx="1828800" cy="83820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Right Triangle 4"/>
          <p:cNvSpPr/>
          <p:nvPr/>
        </p:nvSpPr>
        <p:spPr bwMode="auto">
          <a:xfrm rot="16200000">
            <a:off x="4674111" y="2087561"/>
            <a:ext cx="363026" cy="932374"/>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p:cNvSpPr txBox="1"/>
          <p:nvPr/>
        </p:nvSpPr>
        <p:spPr>
          <a:xfrm>
            <a:off x="1098730" y="5021262"/>
            <a:ext cx="10453507" cy="1589438"/>
          </a:xfrm>
          <a:prstGeom prst="rect">
            <a:avLst/>
          </a:prstGeom>
          <a:noFill/>
        </p:spPr>
        <p:txBody>
          <a:bodyPr wrap="square" lIns="111026" tIns="55513" rIns="111026" bIns="55513" rtlCol="0">
            <a:spAutoFit/>
          </a:bodyPr>
          <a:lstStyle/>
          <a:p>
            <a:pPr algn="ctr"/>
            <a:r>
              <a:rPr lang="en-US" sz="3200" b="1" dirty="0" smtClean="0">
                <a:solidFill>
                  <a:srgbClr val="FFFFFF"/>
                </a:solidFill>
                <a:effectLst>
                  <a:outerShdw blurRad="38100" dist="38100" dir="2700000" algn="tl">
                    <a:srgbClr val="000000">
                      <a:alpha val="43137"/>
                    </a:srgbClr>
                  </a:outerShdw>
                </a:effectLst>
                <a:latin typeface="Segoe UI Light"/>
              </a:rPr>
              <a:t>Angle between courses and all parallels is always constant!</a:t>
            </a:r>
          </a:p>
          <a:p>
            <a:pPr algn="ctr"/>
            <a:r>
              <a:rPr lang="en-US" sz="3200" dirty="0" smtClean="0">
                <a:solidFill>
                  <a:srgbClr val="FFFFFF"/>
                </a:solidFill>
                <a:effectLst>
                  <a:outerShdw blurRad="38100" dist="38100" dir="2700000" algn="tl">
                    <a:srgbClr val="000000">
                      <a:alpha val="43137"/>
                    </a:srgbClr>
                  </a:outerShdw>
                </a:effectLst>
                <a:latin typeface="Segoe UI Light"/>
              </a:rPr>
              <a:t>To go from A to B just follow the angle—easy to draw with protractors</a:t>
            </a:r>
            <a:endParaRPr lang="en-US" sz="3200" dirty="0">
              <a:solidFill>
                <a:srgbClr val="FFFFFF"/>
              </a:solidFill>
              <a:effectLst>
                <a:outerShdw blurRad="38100" dist="38100" dir="2700000" algn="tl">
                  <a:srgbClr val="000000">
                    <a:alpha val="43137"/>
                  </a:srgbClr>
                </a:outerShdw>
              </a:effectLst>
              <a:latin typeface="Segoe UI Light"/>
            </a:endParaRPr>
          </a:p>
        </p:txBody>
      </p:sp>
    </p:spTree>
    <p:extLst>
      <p:ext uri="{BB962C8B-B14F-4D97-AF65-F5344CB8AC3E}">
        <p14:creationId xmlns:p14="http://schemas.microsoft.com/office/powerpoint/2010/main" val="736949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p:nvPr/>
        </p:nvGrpSpPr>
        <p:grpSpPr>
          <a:xfrm>
            <a:off x="731837" y="449262"/>
            <a:ext cx="10439400" cy="3505200"/>
            <a:chOff x="948747" y="3227899"/>
            <a:chExt cx="6708596" cy="2738846"/>
          </a:xfrm>
        </p:grpSpPr>
        <p:grpSp>
          <p:nvGrpSpPr>
            <p:cNvPr id="6" name="Group 5"/>
            <p:cNvGrpSpPr/>
            <p:nvPr/>
          </p:nvGrpSpPr>
          <p:grpSpPr>
            <a:xfrm>
              <a:off x="5029200" y="3227899"/>
              <a:ext cx="1740219" cy="1011943"/>
              <a:chOff x="5638800" y="609600"/>
              <a:chExt cx="2743200" cy="1981201"/>
            </a:xfrm>
            <a:effectLst>
              <a:outerShdw blurRad="393700" dist="165100" sx="102000" sy="102000" algn="ctr" rotWithShape="0">
                <a:prstClr val="black">
                  <a:alpha val="40000"/>
                </a:prstClr>
              </a:outerShdw>
            </a:effectLst>
          </p:grpSpPr>
          <p:sp>
            <p:nvSpPr>
              <p:cNvPr id="7" name="Oval 6"/>
              <p:cNvSpPr/>
              <p:nvPr/>
            </p:nvSpPr>
            <p:spPr>
              <a:xfrm>
                <a:off x="5638800" y="609600"/>
                <a:ext cx="2743200" cy="1981201"/>
              </a:xfrm>
              <a:prstGeom prst="ellipse">
                <a:avLst/>
              </a:prstGeom>
              <a:solidFill>
                <a:schemeClr val="accent3">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rgbClr val="FFFFFF">
                      <a:lumMod val="95000"/>
                    </a:srgbClr>
                  </a:solidFill>
                  <a:latin typeface="Arial Narrow" panose="020B0606020202030204" pitchFamily="34" charset="0"/>
                </a:endParaRPr>
              </a:p>
            </p:txBody>
          </p:sp>
          <p:sp>
            <p:nvSpPr>
              <p:cNvPr id="8" name="Rectangle 7"/>
              <p:cNvSpPr/>
              <p:nvPr/>
            </p:nvSpPr>
            <p:spPr>
              <a:xfrm>
                <a:off x="5791200" y="704949"/>
                <a:ext cx="2438399" cy="1436028"/>
              </a:xfrm>
              <a:prstGeom prst="rect">
                <a:avLst/>
              </a:prstGeom>
              <a:ln>
                <a:noFill/>
              </a:ln>
            </p:spPr>
            <p:txBody>
              <a:bodyPr wrap="square">
                <a:spAutoFit/>
              </a:bodyPr>
              <a:lstStyle/>
              <a:p>
                <a:pPr algn="ctr"/>
                <a:r>
                  <a:rPr lang="en-US" b="1" dirty="0">
                    <a:solidFill>
                      <a:srgbClr val="FFFFFF">
                        <a:lumMod val="95000"/>
                      </a:srgbClr>
                    </a:solidFill>
                    <a:latin typeface="Segoe UI Light"/>
                  </a:rPr>
                  <a:t>Weather </a:t>
                </a:r>
              </a:p>
              <a:p>
                <a:pPr algn="ctr"/>
                <a:r>
                  <a:rPr lang="en-US" b="1" dirty="0" smtClean="0">
                    <a:solidFill>
                      <a:srgbClr val="FFFFFF">
                        <a:lumMod val="95000"/>
                      </a:srgbClr>
                    </a:solidFill>
                    <a:latin typeface="Segoe UI Light"/>
                  </a:rPr>
                  <a:t>Forecasts</a:t>
                </a:r>
              </a:p>
              <a:p>
                <a:pPr algn="ctr"/>
                <a:r>
                  <a:rPr lang="en-US" sz="1900" b="1" dirty="0">
                    <a:solidFill>
                      <a:srgbClr val="FFFFFF">
                        <a:lumMod val="95000"/>
                      </a:srgbClr>
                    </a:solidFill>
                    <a:latin typeface="Segoe UI Light"/>
                  </a:rPr>
                  <a:t>(</a:t>
                </a:r>
                <a:r>
                  <a:rPr lang="en-US" sz="1900" b="1" dirty="0">
                    <a:solidFill>
                      <a:srgbClr val="002050">
                        <a:lumMod val="25000"/>
                        <a:lumOff val="75000"/>
                      </a:srgbClr>
                    </a:solidFill>
                    <a:latin typeface="Segoe UI Light"/>
                  </a:rPr>
                  <a:t>external</a:t>
                </a:r>
                <a:r>
                  <a:rPr lang="en-US" sz="1900" b="1" dirty="0">
                    <a:solidFill>
                      <a:srgbClr val="FFFFFF">
                        <a:lumMod val="95000"/>
                      </a:srgbClr>
                    </a:solidFill>
                    <a:latin typeface="Segoe UI Light"/>
                  </a:rPr>
                  <a:t>)</a:t>
                </a:r>
              </a:p>
            </p:txBody>
          </p:sp>
        </p:grpSp>
        <p:grpSp>
          <p:nvGrpSpPr>
            <p:cNvPr id="9" name="Group 8"/>
            <p:cNvGrpSpPr/>
            <p:nvPr/>
          </p:nvGrpSpPr>
          <p:grpSpPr>
            <a:xfrm>
              <a:off x="1828800" y="3352801"/>
              <a:ext cx="1740219" cy="887042"/>
              <a:chOff x="868084" y="2538505"/>
              <a:chExt cx="2743200" cy="1981200"/>
            </a:xfrm>
            <a:effectLst>
              <a:outerShdw blurRad="393700" dist="165100" sx="102000" sy="102000" algn="ctr" rotWithShape="0">
                <a:prstClr val="black">
                  <a:alpha val="40000"/>
                </a:prstClr>
              </a:outerShdw>
            </a:effectLst>
          </p:grpSpPr>
          <p:sp>
            <p:nvSpPr>
              <p:cNvPr id="10" name="Oval 9"/>
              <p:cNvSpPr/>
              <p:nvPr/>
            </p:nvSpPr>
            <p:spPr>
              <a:xfrm>
                <a:off x="868084" y="2538505"/>
                <a:ext cx="2743200" cy="1981200"/>
              </a:xfrm>
              <a:prstGeom prst="ellipse">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rgbClr val="68217A"/>
                  </a:solidFill>
                  <a:latin typeface="Arial Narrow" panose="020B0606020202030204" pitchFamily="34" charset="0"/>
                </a:endParaRPr>
              </a:p>
            </p:txBody>
          </p:sp>
          <p:sp>
            <p:nvSpPr>
              <p:cNvPr id="11" name="Rectangle 10"/>
              <p:cNvSpPr/>
              <p:nvPr/>
            </p:nvSpPr>
            <p:spPr>
              <a:xfrm>
                <a:off x="1028364" y="3097835"/>
                <a:ext cx="2362200" cy="1010998"/>
              </a:xfrm>
              <a:prstGeom prst="rect">
                <a:avLst/>
              </a:prstGeom>
              <a:ln>
                <a:noFill/>
              </a:ln>
            </p:spPr>
            <p:txBody>
              <a:bodyPr wrap="square">
                <a:spAutoFit/>
              </a:bodyPr>
              <a:lstStyle/>
              <a:p>
                <a:pPr algn="ctr"/>
                <a:r>
                  <a:rPr lang="en-US" sz="2400" b="1" dirty="0">
                    <a:solidFill>
                      <a:srgbClr val="68217A"/>
                    </a:solidFill>
                    <a:latin typeface="Segoe UI Light"/>
                  </a:rPr>
                  <a:t>Core Domain</a:t>
                </a:r>
              </a:p>
            </p:txBody>
          </p:sp>
        </p:grpSp>
        <p:grpSp>
          <p:nvGrpSpPr>
            <p:cNvPr id="12" name="Group 11"/>
            <p:cNvGrpSpPr/>
            <p:nvPr/>
          </p:nvGrpSpPr>
          <p:grpSpPr>
            <a:xfrm>
              <a:off x="1524000" y="4986827"/>
              <a:ext cx="1995226" cy="956773"/>
              <a:chOff x="868084" y="2538505"/>
              <a:chExt cx="2743200" cy="1981200"/>
            </a:xfrm>
            <a:effectLst>
              <a:outerShdw blurRad="393700" dist="165100" sx="102000" sy="102000" algn="ctr" rotWithShape="0">
                <a:prstClr val="black">
                  <a:alpha val="40000"/>
                </a:prstClr>
              </a:outerShdw>
            </a:effectLst>
          </p:grpSpPr>
          <p:sp>
            <p:nvSpPr>
              <p:cNvPr id="13" name="Oval 12"/>
              <p:cNvSpPr/>
              <p:nvPr/>
            </p:nvSpPr>
            <p:spPr>
              <a:xfrm>
                <a:off x="868084" y="2538505"/>
                <a:ext cx="2743200" cy="1981200"/>
              </a:xfrm>
              <a:prstGeom prst="ellipse">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rgbClr val="68217A"/>
                  </a:solidFill>
                  <a:latin typeface="Arial Narrow" panose="020B0606020202030204" pitchFamily="34" charset="0"/>
                </a:endParaRPr>
              </a:p>
            </p:txBody>
          </p:sp>
          <p:sp>
            <p:nvSpPr>
              <p:cNvPr id="14" name="Rectangle 13"/>
              <p:cNvSpPr/>
              <p:nvPr/>
            </p:nvSpPr>
            <p:spPr>
              <a:xfrm>
                <a:off x="1066800" y="3102000"/>
                <a:ext cx="2362200" cy="937315"/>
              </a:xfrm>
              <a:prstGeom prst="rect">
                <a:avLst/>
              </a:prstGeom>
              <a:ln>
                <a:noFill/>
              </a:ln>
            </p:spPr>
            <p:txBody>
              <a:bodyPr wrap="square">
                <a:spAutoFit/>
              </a:bodyPr>
              <a:lstStyle/>
              <a:p>
                <a:pPr algn="ctr"/>
                <a:r>
                  <a:rPr lang="en-US" sz="2400" b="1" dirty="0">
                    <a:solidFill>
                      <a:srgbClr val="68217A"/>
                    </a:solidFill>
                    <a:latin typeface="Segoe UI Light"/>
                  </a:rPr>
                  <a:t>Backoffice</a:t>
                </a:r>
              </a:p>
            </p:txBody>
          </p:sp>
        </p:grpSp>
        <p:grpSp>
          <p:nvGrpSpPr>
            <p:cNvPr id="15" name="Group 14"/>
            <p:cNvGrpSpPr/>
            <p:nvPr/>
          </p:nvGrpSpPr>
          <p:grpSpPr>
            <a:xfrm>
              <a:off x="5454087" y="4629964"/>
              <a:ext cx="2203256" cy="1336781"/>
              <a:chOff x="5624774" y="4606818"/>
              <a:chExt cx="2203256" cy="1336781"/>
            </a:xfrm>
            <a:effectLst>
              <a:outerShdw blurRad="393700" dist="165100" sx="102000" sy="102000" algn="ctr" rotWithShape="0">
                <a:prstClr val="black">
                  <a:alpha val="40000"/>
                </a:prstClr>
              </a:outerShdw>
            </a:effectLst>
          </p:grpSpPr>
          <p:sp>
            <p:nvSpPr>
              <p:cNvPr id="16" name="Oval 15"/>
              <p:cNvSpPr/>
              <p:nvPr/>
            </p:nvSpPr>
            <p:spPr>
              <a:xfrm>
                <a:off x="5624774" y="4861810"/>
                <a:ext cx="1995226" cy="1081789"/>
              </a:xfrm>
              <a:prstGeom prst="ellipse">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68217A"/>
                    </a:solidFill>
                    <a:latin typeface="Segoe UI Light"/>
                  </a:rPr>
                  <a:t>Club site</a:t>
                </a:r>
              </a:p>
            </p:txBody>
          </p:sp>
          <p:sp>
            <p:nvSpPr>
              <p:cNvPr id="17" name="Rectangle 16"/>
              <p:cNvSpPr/>
              <p:nvPr/>
            </p:nvSpPr>
            <p:spPr>
              <a:xfrm>
                <a:off x="6453835" y="4606818"/>
                <a:ext cx="1374195" cy="547316"/>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latin typeface="Segoe UI Light"/>
                  </a:rPr>
                  <a:t>Anti-corruption layer</a:t>
                </a:r>
              </a:p>
            </p:txBody>
          </p:sp>
        </p:grpSp>
        <p:grpSp>
          <p:nvGrpSpPr>
            <p:cNvPr id="18" name="Group 17"/>
            <p:cNvGrpSpPr/>
            <p:nvPr/>
          </p:nvGrpSpPr>
          <p:grpSpPr>
            <a:xfrm>
              <a:off x="6514570" y="3924097"/>
              <a:ext cx="846445" cy="818699"/>
              <a:chOff x="6514570" y="3924097"/>
              <a:chExt cx="846445" cy="818699"/>
            </a:xfrm>
          </p:grpSpPr>
          <p:cxnSp>
            <p:nvCxnSpPr>
              <p:cNvPr id="19" name="Straight Arrow Connector 18"/>
              <p:cNvCxnSpPr>
                <a:stCxn id="7" idx="5"/>
                <a:endCxn id="17" idx="0"/>
              </p:cNvCxnSpPr>
              <p:nvPr/>
            </p:nvCxnSpPr>
            <p:spPr>
              <a:xfrm>
                <a:off x="6514570" y="4091646"/>
                <a:ext cx="455676" cy="538318"/>
              </a:xfrm>
              <a:prstGeom prst="straightConnector1">
                <a:avLst/>
              </a:prstGeom>
              <a:ln w="28575">
                <a:solidFill>
                  <a:srgbClr val="FFFF9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639758" y="3924097"/>
                <a:ext cx="400903" cy="377212"/>
              </a:xfrm>
              <a:prstGeom prst="rect">
                <a:avLst/>
              </a:prstGeom>
              <a:noFill/>
            </p:spPr>
            <p:txBody>
              <a:bodyPr wrap="square" rtlCol="0">
                <a:spAutoFit/>
              </a:bodyPr>
              <a:lstStyle/>
              <a:p>
                <a:r>
                  <a:rPr lang="en-US" sz="1900" b="1" dirty="0">
                    <a:solidFill>
                      <a:srgbClr val="FFFFFF"/>
                    </a:solidFill>
                    <a:effectLst>
                      <a:outerShdw blurRad="38100" dist="38100" dir="2700000" algn="tl">
                        <a:srgbClr val="000000">
                          <a:alpha val="43137"/>
                        </a:srgbClr>
                      </a:outerShdw>
                    </a:effectLst>
                    <a:latin typeface="Segoe UI Light"/>
                    <a:cs typeface="Arial" panose="020B0604020202020204" pitchFamily="34" charset="0"/>
                  </a:rPr>
                  <a:t>u</a:t>
                </a:r>
              </a:p>
            </p:txBody>
          </p:sp>
          <p:sp>
            <p:nvSpPr>
              <p:cNvPr id="21" name="TextBox 20"/>
              <p:cNvSpPr txBox="1"/>
              <p:nvPr/>
            </p:nvSpPr>
            <p:spPr>
              <a:xfrm>
                <a:off x="6960112" y="4365584"/>
                <a:ext cx="400903" cy="377212"/>
              </a:xfrm>
              <a:prstGeom prst="rect">
                <a:avLst/>
              </a:prstGeom>
              <a:noFill/>
            </p:spPr>
            <p:txBody>
              <a:bodyPr wrap="square" rtlCol="0">
                <a:spAutoFit/>
              </a:bodyPr>
              <a:lstStyle/>
              <a:p>
                <a:r>
                  <a:rPr lang="en-US" sz="1900" b="1" dirty="0">
                    <a:solidFill>
                      <a:srgbClr val="FFFFFF"/>
                    </a:solidFill>
                    <a:effectLst>
                      <a:outerShdw blurRad="38100" dist="38100" dir="2700000" algn="tl">
                        <a:srgbClr val="000000">
                          <a:alpha val="43137"/>
                        </a:srgbClr>
                      </a:outerShdw>
                    </a:effectLst>
                    <a:latin typeface="Segoe UI Light"/>
                    <a:cs typeface="Arial" panose="020B0604020202020204" pitchFamily="34" charset="0"/>
                  </a:rPr>
                  <a:t>d</a:t>
                </a:r>
              </a:p>
            </p:txBody>
          </p:sp>
        </p:grpSp>
        <p:grpSp>
          <p:nvGrpSpPr>
            <p:cNvPr id="22" name="Group 21"/>
            <p:cNvGrpSpPr/>
            <p:nvPr/>
          </p:nvGrpSpPr>
          <p:grpSpPr>
            <a:xfrm>
              <a:off x="3519226" y="5425851"/>
              <a:ext cx="1934861" cy="339971"/>
              <a:chOff x="3519226" y="5425851"/>
              <a:chExt cx="1934861" cy="339971"/>
            </a:xfrm>
          </p:grpSpPr>
          <p:cxnSp>
            <p:nvCxnSpPr>
              <p:cNvPr id="23" name="Straight Arrow Connector 22"/>
              <p:cNvCxnSpPr>
                <a:stCxn id="13" idx="6"/>
                <a:endCxn id="16" idx="2"/>
              </p:cNvCxnSpPr>
              <p:nvPr/>
            </p:nvCxnSpPr>
            <p:spPr>
              <a:xfrm flipV="1">
                <a:off x="3519226" y="5425851"/>
                <a:ext cx="1934861" cy="39363"/>
              </a:xfrm>
              <a:prstGeom prst="straightConnector1">
                <a:avLst/>
              </a:prstGeom>
              <a:ln w="28575">
                <a:solidFill>
                  <a:srgbClr val="FFFF9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930319" y="5465214"/>
                <a:ext cx="617746" cy="300608"/>
              </a:xfrm>
              <a:prstGeom prst="rect">
                <a:avLst/>
              </a:prstGeom>
              <a:noFill/>
            </p:spPr>
            <p:txBody>
              <a:bodyPr wrap="none" rtlCol="0">
                <a:spAutoFit/>
              </a:bodyPr>
              <a:lstStyle/>
              <a:p>
                <a:r>
                  <a:rPr lang="en-US" sz="1900" dirty="0">
                    <a:solidFill>
                      <a:srgbClr val="FFFFFF"/>
                    </a:solidFill>
                  </a:rPr>
                  <a:t>Partner</a:t>
                </a:r>
              </a:p>
            </p:txBody>
          </p:sp>
        </p:grpSp>
        <p:grpSp>
          <p:nvGrpSpPr>
            <p:cNvPr id="25" name="Group 24"/>
            <p:cNvGrpSpPr/>
            <p:nvPr/>
          </p:nvGrpSpPr>
          <p:grpSpPr>
            <a:xfrm>
              <a:off x="948747" y="4239843"/>
              <a:ext cx="1918705" cy="790920"/>
              <a:chOff x="948747" y="4239843"/>
              <a:chExt cx="1918705" cy="790920"/>
            </a:xfrm>
          </p:grpSpPr>
          <p:cxnSp>
            <p:nvCxnSpPr>
              <p:cNvPr id="26" name="Straight Arrow Connector 25"/>
              <p:cNvCxnSpPr>
                <a:stCxn id="10" idx="4"/>
                <a:endCxn id="13" idx="0"/>
              </p:cNvCxnSpPr>
              <p:nvPr/>
            </p:nvCxnSpPr>
            <p:spPr>
              <a:xfrm flipH="1">
                <a:off x="2521613" y="4239843"/>
                <a:ext cx="177297" cy="746984"/>
              </a:xfrm>
              <a:prstGeom prst="straightConnector1">
                <a:avLst/>
              </a:prstGeom>
              <a:ln w="28575">
                <a:solidFill>
                  <a:srgbClr val="FFFF9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2667000" y="4267200"/>
                <a:ext cx="200452" cy="377211"/>
              </a:xfrm>
              <a:prstGeom prst="rect">
                <a:avLst/>
              </a:prstGeom>
              <a:noFill/>
            </p:spPr>
            <p:txBody>
              <a:bodyPr wrap="square" rtlCol="0">
                <a:spAutoFit/>
              </a:bodyPr>
              <a:lstStyle/>
              <a:p>
                <a:r>
                  <a:rPr lang="en-US" sz="1900" b="1" dirty="0">
                    <a:solidFill>
                      <a:srgbClr val="FFFFFF"/>
                    </a:solidFill>
                    <a:effectLst>
                      <a:outerShdw blurRad="38100" dist="38100" dir="2700000" algn="tl">
                        <a:srgbClr val="000000">
                          <a:alpha val="43137"/>
                        </a:srgbClr>
                      </a:outerShdw>
                    </a:effectLst>
                    <a:latin typeface="Segoe UI Light"/>
                    <a:cs typeface="Arial" panose="020B0604020202020204" pitchFamily="34" charset="0"/>
                  </a:rPr>
                  <a:t>u</a:t>
                </a:r>
              </a:p>
            </p:txBody>
          </p:sp>
          <p:sp>
            <p:nvSpPr>
              <p:cNvPr id="28" name="TextBox 27"/>
              <p:cNvSpPr txBox="1"/>
              <p:nvPr/>
            </p:nvSpPr>
            <p:spPr>
              <a:xfrm>
                <a:off x="2266097" y="4653552"/>
                <a:ext cx="400903" cy="377211"/>
              </a:xfrm>
              <a:prstGeom prst="rect">
                <a:avLst/>
              </a:prstGeom>
              <a:noFill/>
            </p:spPr>
            <p:txBody>
              <a:bodyPr wrap="square" rtlCol="0">
                <a:spAutoFit/>
              </a:bodyPr>
              <a:lstStyle/>
              <a:p>
                <a:r>
                  <a:rPr lang="en-US" sz="1900" b="1" dirty="0">
                    <a:solidFill>
                      <a:srgbClr val="FFFFFF"/>
                    </a:solidFill>
                    <a:effectLst>
                      <a:outerShdw blurRad="38100" dist="38100" dir="2700000" algn="tl">
                        <a:srgbClr val="000000">
                          <a:alpha val="43137"/>
                        </a:srgbClr>
                      </a:outerShdw>
                    </a:effectLst>
                    <a:latin typeface="Segoe UI Light"/>
                    <a:cs typeface="Arial" panose="020B0604020202020204" pitchFamily="34" charset="0"/>
                  </a:rPr>
                  <a:t>d</a:t>
                </a:r>
              </a:p>
            </p:txBody>
          </p:sp>
          <p:sp>
            <p:nvSpPr>
              <p:cNvPr id="29" name="TextBox 28"/>
              <p:cNvSpPr txBox="1"/>
              <p:nvPr/>
            </p:nvSpPr>
            <p:spPr>
              <a:xfrm>
                <a:off x="948747" y="4325195"/>
                <a:ext cx="1617065" cy="377212"/>
              </a:xfrm>
              <a:prstGeom prst="rect">
                <a:avLst/>
              </a:prstGeom>
              <a:noFill/>
            </p:spPr>
            <p:txBody>
              <a:bodyPr wrap="none" rtlCol="0">
                <a:spAutoFit/>
              </a:bodyPr>
              <a:lstStyle/>
              <a:p>
                <a:r>
                  <a:rPr lang="en-US" sz="1900" dirty="0">
                    <a:solidFill>
                      <a:srgbClr val="FFFFFF"/>
                    </a:solidFill>
                  </a:rPr>
                  <a:t>Customer/Supplier</a:t>
                </a:r>
              </a:p>
            </p:txBody>
          </p:sp>
        </p:grpSp>
        <p:grpSp>
          <p:nvGrpSpPr>
            <p:cNvPr id="30" name="Group 29"/>
            <p:cNvGrpSpPr/>
            <p:nvPr/>
          </p:nvGrpSpPr>
          <p:grpSpPr>
            <a:xfrm>
              <a:off x="3314170" y="3891591"/>
              <a:ext cx="2512390" cy="1151789"/>
              <a:chOff x="3314170" y="3891591"/>
              <a:chExt cx="2512390" cy="1151789"/>
            </a:xfrm>
          </p:grpSpPr>
          <p:cxnSp>
            <p:nvCxnSpPr>
              <p:cNvPr id="31" name="Straight Arrow Connector 30"/>
              <p:cNvCxnSpPr>
                <a:stCxn id="10" idx="5"/>
                <a:endCxn id="16" idx="1"/>
              </p:cNvCxnSpPr>
              <p:nvPr/>
            </p:nvCxnSpPr>
            <p:spPr>
              <a:xfrm>
                <a:off x="3314170" y="4109939"/>
                <a:ext cx="2432111" cy="933441"/>
              </a:xfrm>
              <a:prstGeom prst="straightConnector1">
                <a:avLst/>
              </a:prstGeom>
              <a:ln w="28575">
                <a:solidFill>
                  <a:srgbClr val="FFFF9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425657" y="4653552"/>
                <a:ext cx="400903" cy="377212"/>
              </a:xfrm>
              <a:prstGeom prst="rect">
                <a:avLst/>
              </a:prstGeom>
              <a:noFill/>
            </p:spPr>
            <p:txBody>
              <a:bodyPr wrap="square" rtlCol="0">
                <a:spAutoFit/>
              </a:bodyPr>
              <a:lstStyle/>
              <a:p>
                <a:r>
                  <a:rPr lang="en-US" sz="1900" b="1" dirty="0">
                    <a:solidFill>
                      <a:srgbClr val="FFFFFF"/>
                    </a:solidFill>
                    <a:effectLst>
                      <a:outerShdw blurRad="38100" dist="38100" dir="2700000" algn="tl">
                        <a:srgbClr val="000000">
                          <a:alpha val="43137"/>
                        </a:srgbClr>
                      </a:outerShdw>
                    </a:effectLst>
                    <a:latin typeface="Segoe UI Light"/>
                    <a:cs typeface="Arial" panose="020B0604020202020204" pitchFamily="34" charset="0"/>
                  </a:rPr>
                  <a:t>d</a:t>
                </a:r>
              </a:p>
            </p:txBody>
          </p:sp>
          <p:sp>
            <p:nvSpPr>
              <p:cNvPr id="33" name="TextBox 32"/>
              <p:cNvSpPr txBox="1"/>
              <p:nvPr/>
            </p:nvSpPr>
            <p:spPr>
              <a:xfrm>
                <a:off x="3519226" y="3891591"/>
                <a:ext cx="400903" cy="377212"/>
              </a:xfrm>
              <a:prstGeom prst="rect">
                <a:avLst/>
              </a:prstGeom>
              <a:noFill/>
            </p:spPr>
            <p:txBody>
              <a:bodyPr wrap="square" rtlCol="0">
                <a:spAutoFit/>
              </a:bodyPr>
              <a:lstStyle/>
              <a:p>
                <a:r>
                  <a:rPr lang="en-US" sz="1900" b="1" dirty="0">
                    <a:solidFill>
                      <a:srgbClr val="FFFFFF"/>
                    </a:solidFill>
                    <a:effectLst>
                      <a:outerShdw blurRad="38100" dist="38100" dir="2700000" algn="tl">
                        <a:srgbClr val="000000">
                          <a:alpha val="43137"/>
                        </a:srgbClr>
                      </a:outerShdw>
                    </a:effectLst>
                    <a:latin typeface="Segoe UI Light"/>
                    <a:cs typeface="Arial" panose="020B0604020202020204" pitchFamily="34" charset="0"/>
                  </a:rPr>
                  <a:t>u</a:t>
                </a:r>
              </a:p>
            </p:txBody>
          </p:sp>
          <p:sp>
            <p:nvSpPr>
              <p:cNvPr id="34" name="TextBox 33"/>
              <p:cNvSpPr txBox="1"/>
              <p:nvPr/>
            </p:nvSpPr>
            <p:spPr>
              <a:xfrm rot="1372584">
                <a:off x="4001706" y="4226510"/>
                <a:ext cx="1349754" cy="377212"/>
              </a:xfrm>
              <a:prstGeom prst="rect">
                <a:avLst/>
              </a:prstGeom>
              <a:noFill/>
            </p:spPr>
            <p:txBody>
              <a:bodyPr wrap="none" rtlCol="0">
                <a:spAutoFit/>
              </a:bodyPr>
              <a:lstStyle/>
              <a:p>
                <a:r>
                  <a:rPr lang="en-US" sz="1900" dirty="0">
                    <a:solidFill>
                      <a:srgbClr val="505050">
                        <a:lumMod val="75000"/>
                      </a:srgbClr>
                    </a:solidFill>
                    <a:latin typeface="Arial Narrow" panose="020B0606020202030204" pitchFamily="34" charset="0"/>
                  </a:rPr>
                  <a:t>Customer/Supplier</a:t>
                </a:r>
              </a:p>
            </p:txBody>
          </p:sp>
        </p:grpSp>
      </p:grpSp>
      <p:sp>
        <p:nvSpPr>
          <p:cNvPr id="36" name="TextBox 35"/>
          <p:cNvSpPr txBox="1"/>
          <p:nvPr/>
        </p:nvSpPr>
        <p:spPr>
          <a:xfrm>
            <a:off x="380590" y="4966182"/>
            <a:ext cx="3025060" cy="850774"/>
          </a:xfrm>
          <a:prstGeom prst="rect">
            <a:avLst/>
          </a:prstGeom>
          <a:solidFill>
            <a:schemeClr val="bg2">
              <a:lumMod val="50000"/>
            </a:schemeClr>
          </a:solidFill>
          <a:ln>
            <a:solidFill>
              <a:schemeClr val="bg1">
                <a:lumMod val="65000"/>
              </a:schemeClr>
            </a:solidFill>
          </a:ln>
          <a:effectLst>
            <a:outerShdw blurRad="50800" dist="38100" dir="2700000" algn="tl" rotWithShape="0">
              <a:prstClr val="black">
                <a:alpha val="40000"/>
              </a:prstClr>
            </a:outerShdw>
          </a:effectLst>
        </p:spPr>
        <p:txBody>
          <a:bodyPr wrap="square" lIns="111026" tIns="55513" rIns="111026" bIns="55513" rtlCol="0">
            <a:spAutoFit/>
          </a:bodyPr>
          <a:lstStyle/>
          <a:p>
            <a:r>
              <a:rPr lang="en-US" sz="2400" b="1" dirty="0">
                <a:solidFill>
                  <a:srgbClr val="FFFF00"/>
                </a:solidFill>
                <a:latin typeface="Segoe UI Light"/>
                <a:cs typeface="Arial" panose="020B0604020202020204" pitchFamily="34" charset="0"/>
              </a:rPr>
              <a:t>u</a:t>
            </a:r>
            <a:r>
              <a:rPr lang="en-US" sz="2400" dirty="0">
                <a:solidFill>
                  <a:srgbClr val="FFFFFF"/>
                </a:solidFill>
                <a:latin typeface="Segoe UI Light"/>
                <a:cs typeface="Arial" panose="020B0604020202020204" pitchFamily="34" charset="0"/>
              </a:rPr>
              <a:t> = upstream</a:t>
            </a:r>
          </a:p>
          <a:p>
            <a:r>
              <a:rPr lang="en-US" sz="2400" b="1" dirty="0">
                <a:solidFill>
                  <a:srgbClr val="FFFF00"/>
                </a:solidFill>
                <a:latin typeface="Segoe UI Light"/>
                <a:cs typeface="Arial" panose="020B0604020202020204" pitchFamily="34" charset="0"/>
              </a:rPr>
              <a:t>d</a:t>
            </a:r>
            <a:r>
              <a:rPr lang="en-US" sz="2400" dirty="0">
                <a:solidFill>
                  <a:srgbClr val="FFFFFF"/>
                </a:solidFill>
                <a:latin typeface="Segoe UI Light"/>
                <a:cs typeface="Arial" panose="020B0604020202020204" pitchFamily="34" charset="0"/>
              </a:rPr>
              <a:t> = downstream</a:t>
            </a:r>
          </a:p>
        </p:txBody>
      </p:sp>
      <p:sp>
        <p:nvSpPr>
          <p:cNvPr id="37" name="TextBox 36"/>
          <p:cNvSpPr txBox="1"/>
          <p:nvPr/>
        </p:nvSpPr>
        <p:spPr>
          <a:xfrm>
            <a:off x="3554782" y="4966182"/>
            <a:ext cx="8409450" cy="850774"/>
          </a:xfrm>
          <a:prstGeom prst="rect">
            <a:avLst/>
          </a:prstGeom>
          <a:solidFill>
            <a:schemeClr val="bg2">
              <a:lumMod val="50000"/>
            </a:schemeClr>
          </a:solidFill>
          <a:ln>
            <a:solidFill>
              <a:schemeClr val="bg1">
                <a:lumMod val="65000"/>
              </a:schemeClr>
            </a:solidFill>
          </a:ln>
          <a:effectLst>
            <a:outerShdw blurRad="50800" dist="38100" dir="2700000" algn="tl" rotWithShape="0">
              <a:prstClr val="black">
                <a:alpha val="40000"/>
              </a:prstClr>
            </a:outerShdw>
          </a:effectLst>
        </p:spPr>
        <p:txBody>
          <a:bodyPr wrap="square" lIns="111026" tIns="55513" rIns="111026" bIns="55513" rtlCol="0">
            <a:spAutoFit/>
          </a:bodyPr>
          <a:lstStyle/>
          <a:p>
            <a:r>
              <a:rPr lang="en-US" sz="2400" b="1" dirty="0">
                <a:solidFill>
                  <a:srgbClr val="FFFF00"/>
                </a:solidFill>
                <a:latin typeface="Segoe UI Light"/>
                <a:cs typeface="Arial" panose="020B0604020202020204" pitchFamily="34" charset="0"/>
              </a:rPr>
              <a:t>partner</a:t>
            </a:r>
            <a:r>
              <a:rPr lang="en-US" sz="2400" dirty="0">
                <a:solidFill>
                  <a:srgbClr val="FFFFFF"/>
                </a:solidFill>
                <a:latin typeface="Segoe UI Light"/>
                <a:cs typeface="Arial" panose="020B0604020202020204" pitchFamily="34" charset="0"/>
              </a:rPr>
              <a:t> = mutual dependency but no shared code</a:t>
            </a:r>
          </a:p>
          <a:p>
            <a:r>
              <a:rPr lang="en-US" sz="2400" b="1" dirty="0">
                <a:solidFill>
                  <a:srgbClr val="FFFF00"/>
                </a:solidFill>
                <a:latin typeface="Segoe UI Light"/>
                <a:cs typeface="Arial" panose="020B0604020202020204" pitchFamily="34" charset="0"/>
              </a:rPr>
              <a:t>customer/supplier</a:t>
            </a:r>
            <a:r>
              <a:rPr lang="en-US" sz="2400" dirty="0">
                <a:solidFill>
                  <a:srgbClr val="FFFFFF"/>
                </a:solidFill>
                <a:latin typeface="Segoe UI Light"/>
                <a:cs typeface="Arial" panose="020B0604020202020204" pitchFamily="34" charset="0"/>
              </a:rPr>
              <a:t> = upstream rules, but teams talk</a:t>
            </a:r>
          </a:p>
        </p:txBody>
      </p:sp>
      <p:sp>
        <p:nvSpPr>
          <p:cNvPr id="38" name="TextBox 37"/>
          <p:cNvSpPr txBox="1"/>
          <p:nvPr/>
        </p:nvSpPr>
        <p:spPr>
          <a:xfrm>
            <a:off x="380591" y="5846888"/>
            <a:ext cx="11583641" cy="850774"/>
          </a:xfrm>
          <a:prstGeom prst="rect">
            <a:avLst/>
          </a:prstGeom>
          <a:solidFill>
            <a:schemeClr val="bg2">
              <a:lumMod val="50000"/>
            </a:schemeClr>
          </a:solidFill>
          <a:ln>
            <a:solidFill>
              <a:schemeClr val="bg1">
                <a:lumMod val="65000"/>
              </a:schemeClr>
            </a:solidFill>
          </a:ln>
          <a:effectLst>
            <a:outerShdw blurRad="50800" dist="38100" dir="2700000" algn="tl" rotWithShape="0">
              <a:prstClr val="black">
                <a:alpha val="40000"/>
              </a:prstClr>
            </a:outerShdw>
          </a:effectLst>
        </p:spPr>
        <p:txBody>
          <a:bodyPr wrap="square" lIns="111026" tIns="55513" rIns="111026" bIns="55513" rtlCol="0">
            <a:spAutoFit/>
          </a:bodyPr>
          <a:lstStyle/>
          <a:p>
            <a:r>
              <a:rPr lang="en-US" sz="2400" b="1" dirty="0">
                <a:solidFill>
                  <a:srgbClr val="FFFF00"/>
                </a:solidFill>
                <a:latin typeface="Segoe UI Light"/>
                <a:cs typeface="Arial" panose="020B0604020202020204" pitchFamily="34" charset="0"/>
              </a:rPr>
              <a:t>ACL</a:t>
            </a:r>
            <a:r>
              <a:rPr lang="en-US" sz="2400" dirty="0">
                <a:solidFill>
                  <a:srgbClr val="FFFFFF"/>
                </a:solidFill>
                <a:latin typeface="Segoe UI Light"/>
                <a:cs typeface="Arial" panose="020B0604020202020204" pitchFamily="34" charset="0"/>
              </a:rPr>
              <a:t> = additional layer hiding to the downstream context any changes implemented at some point in the upstream context</a:t>
            </a:r>
          </a:p>
        </p:txBody>
      </p:sp>
    </p:spTree>
    <p:extLst>
      <p:ext uri="{BB962C8B-B14F-4D97-AF65-F5344CB8AC3E}">
        <p14:creationId xmlns:p14="http://schemas.microsoft.com/office/powerpoint/2010/main" val="2879191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a nutshell…</a:t>
            </a:r>
            <a:endParaRPr lang="en-US" dirty="0"/>
          </a:p>
        </p:txBody>
      </p:sp>
      <p:sp>
        <p:nvSpPr>
          <p:cNvPr id="3" name="Text Placeholder 2"/>
          <p:cNvSpPr>
            <a:spLocks noGrp="1"/>
          </p:cNvSpPr>
          <p:nvPr>
            <p:ph type="body" sz="quarter" idx="11"/>
          </p:nvPr>
        </p:nvSpPr>
        <p:spPr>
          <a:xfrm>
            <a:off x="274639" y="1743037"/>
            <a:ext cx="11889564" cy="3447098"/>
          </a:xfrm>
        </p:spPr>
        <p:txBody>
          <a:bodyPr/>
          <a:lstStyle/>
          <a:p>
            <a:pPr marL="571500" indent="-571500">
              <a:buFont typeface="Arial" panose="020B0604020202020204" pitchFamily="34" charset="0"/>
              <a:buChar char="•"/>
            </a:pPr>
            <a:r>
              <a:rPr lang="en-US" dirty="0" smtClean="0"/>
              <a:t>DDD is about analysis</a:t>
            </a:r>
          </a:p>
          <a:p>
            <a:pPr marL="600075" lvl="1" indent="-571500">
              <a:buFont typeface="Arial" panose="020B0604020202020204" pitchFamily="34" charset="0"/>
              <a:buChar char="•"/>
            </a:pPr>
            <a:r>
              <a:rPr lang="en-US" dirty="0" smtClean="0"/>
              <a:t>DDD provides great tools for domain analysis: ubiquitous language e bounded contexts</a:t>
            </a:r>
          </a:p>
          <a:p>
            <a:pPr marL="571500" indent="-571500">
              <a:buFont typeface="Arial" panose="020B0604020202020204" pitchFamily="34" charset="0"/>
              <a:buChar char="•"/>
            </a:pPr>
            <a:r>
              <a:rPr lang="en-US" dirty="0" smtClean="0"/>
              <a:t>DDD takes to discover the top-level architecture</a:t>
            </a:r>
          </a:p>
          <a:p>
            <a:pPr marL="600075" lvl="1" indent="-571500">
              <a:buFont typeface="Arial" panose="020B0604020202020204" pitchFamily="34" charset="0"/>
              <a:buChar char="•"/>
            </a:pPr>
            <a:r>
              <a:rPr lang="en-US" dirty="0" smtClean="0"/>
              <a:t>Context map</a:t>
            </a:r>
          </a:p>
          <a:p>
            <a:pPr marL="571500" indent="-571500">
              <a:buFont typeface="Arial" panose="020B0604020202020204" pitchFamily="34" charset="0"/>
              <a:buChar char="•"/>
            </a:pPr>
            <a:r>
              <a:rPr lang="en-US" dirty="0" smtClean="0"/>
              <a:t>DDD requires supporting architecture(s)</a:t>
            </a:r>
            <a:endParaRPr lang="en-US" dirty="0"/>
          </a:p>
          <a:p>
            <a:pPr marL="600075" lvl="1" indent="-571500">
              <a:buFont typeface="Arial" panose="020B0604020202020204" pitchFamily="34" charset="0"/>
              <a:buChar char="•"/>
            </a:pPr>
            <a:r>
              <a:rPr lang="en-US" dirty="0" smtClean="0"/>
              <a:t>DDD in its original formulation provided a recommended one: Domain Model</a:t>
            </a:r>
          </a:p>
          <a:p>
            <a:pPr marL="600075" lvl="1" indent="-571500">
              <a:buFont typeface="Arial" panose="020B0604020202020204" pitchFamily="34" charset="0"/>
              <a:buChar char="•"/>
            </a:pPr>
            <a:r>
              <a:rPr lang="en-US" dirty="0" smtClean="0"/>
              <a:t>Other options available and emerging today: CQRS, functional models, </a:t>
            </a:r>
            <a:r>
              <a:rPr lang="en-US" dirty="0" err="1" smtClean="0"/>
              <a:t>CQRS+events</a:t>
            </a:r>
            <a:endParaRPr lang="en-US" dirty="0"/>
          </a:p>
        </p:txBody>
      </p:sp>
      <p:sp>
        <p:nvSpPr>
          <p:cNvPr id="4" name="TextBox 3"/>
          <p:cNvSpPr txBox="1"/>
          <p:nvPr/>
        </p:nvSpPr>
        <p:spPr>
          <a:xfrm>
            <a:off x="2408237" y="5604480"/>
            <a:ext cx="7797647" cy="1043363"/>
          </a:xfrm>
          <a:prstGeom prst="rect">
            <a:avLst/>
          </a:prstGeom>
          <a:noFill/>
        </p:spPr>
        <p:txBody>
          <a:bodyPr wrap="none" lIns="182880" tIns="146304" rIns="182880" bIns="146304" rtlCol="0">
            <a:spAutoFit/>
          </a:bodyPr>
          <a:lstStyle/>
          <a:p>
            <a:pPr>
              <a:lnSpc>
                <a:spcPct val="90000"/>
              </a:lnSpc>
              <a:spcAft>
                <a:spcPts val="600"/>
              </a:spcAft>
            </a:pPr>
            <a:r>
              <a:rPr lang="en-US" sz="5400" dirty="0" smtClean="0">
                <a:gradFill>
                  <a:gsLst>
                    <a:gs pos="2917">
                      <a:srgbClr val="FFFFFF"/>
                    </a:gs>
                    <a:gs pos="30000">
                      <a:srgbClr val="FFFFFF"/>
                    </a:gs>
                  </a:gsLst>
                  <a:lin ang="5400000" scaled="0"/>
                </a:gradFill>
              </a:rPr>
              <a:t>DDD  </a:t>
            </a:r>
            <a:r>
              <a:rPr lang="en-US" sz="5400" dirty="0" smtClean="0">
                <a:gradFill>
                  <a:gsLst>
                    <a:gs pos="2917">
                      <a:srgbClr val="FFFFFF"/>
                    </a:gs>
                    <a:gs pos="30000">
                      <a:srgbClr val="FFFFFF"/>
                    </a:gs>
                  </a:gsLst>
                  <a:lin ang="5400000" scaled="0"/>
                </a:gradFill>
                <a:latin typeface="SimHei"/>
                <a:ea typeface="SimHei"/>
              </a:rPr>
              <a:t>≡ </a:t>
            </a:r>
            <a:r>
              <a:rPr lang="en-US" sz="5400" dirty="0" smtClean="0">
                <a:gradFill>
                  <a:gsLst>
                    <a:gs pos="2917">
                      <a:srgbClr val="FFFFFF"/>
                    </a:gs>
                    <a:gs pos="30000">
                      <a:srgbClr val="FFFFFF"/>
                    </a:gs>
                  </a:gsLst>
                  <a:lin ang="5400000" scaled="0"/>
                </a:gradFill>
                <a:ea typeface="Segoe UI" panose="020B0502040204020203" pitchFamily="34" charset="0"/>
                <a:cs typeface="Segoe UI" panose="020B0502040204020203" pitchFamily="34" charset="0"/>
              </a:rPr>
              <a:t>Domain Model</a:t>
            </a:r>
          </a:p>
        </p:txBody>
      </p:sp>
      <p:cxnSp>
        <p:nvCxnSpPr>
          <p:cNvPr id="6" name="Straight Connector 5"/>
          <p:cNvCxnSpPr/>
          <p:nvPr/>
        </p:nvCxnSpPr>
        <p:spPr>
          <a:xfrm flipV="1">
            <a:off x="4541837" y="5771543"/>
            <a:ext cx="457200" cy="685800"/>
          </a:xfrm>
          <a:prstGeom prst="line">
            <a:avLst/>
          </a:prstGeom>
          <a:ln w="571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80282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Supporting archite</a:t>
            </a:r>
            <a:r>
              <a:rPr lang="en-US" dirty="0"/>
              <a:t>c</a:t>
            </a:r>
            <a:r>
              <a:rPr lang="en-US" dirty="0" smtClean="0"/>
              <a:t>tures</a:t>
            </a:r>
            <a:endParaRPr lang="en-US" dirty="0"/>
          </a:p>
        </p:txBody>
      </p:sp>
      <p:sp>
        <p:nvSpPr>
          <p:cNvPr id="2" name="Content Placeholder 1"/>
          <p:cNvSpPr>
            <a:spLocks noGrp="1"/>
          </p:cNvSpPr>
          <p:nvPr>
            <p:ph sz="quarter" idx="11"/>
          </p:nvPr>
        </p:nvSpPr>
        <p:spPr>
          <a:xfrm>
            <a:off x="414550" y="1632056"/>
            <a:ext cx="11566622" cy="3394775"/>
          </a:xfrm>
        </p:spPr>
        <p:txBody>
          <a:bodyPr/>
          <a:lstStyle/>
          <a:p>
            <a:endParaRPr lang="en-US" sz="2400" dirty="0">
              <a:solidFill>
                <a:schemeClr val="tx1"/>
              </a:solidFill>
            </a:endParaRPr>
          </a:p>
          <a:p>
            <a:r>
              <a:rPr lang="en-US" b="0" dirty="0" smtClean="0">
                <a:solidFill>
                  <a:schemeClr val="tx1">
                    <a:lumMod val="65000"/>
                  </a:schemeClr>
                </a:solidFill>
              </a:rPr>
              <a:t>Multi-layered (-tiered) </a:t>
            </a:r>
          </a:p>
          <a:p>
            <a:r>
              <a:rPr lang="en-US" b="0" dirty="0" smtClean="0">
                <a:solidFill>
                  <a:schemeClr val="tx1">
                    <a:lumMod val="65000"/>
                  </a:schemeClr>
                </a:solidFill>
              </a:rPr>
              <a:t>Client/server (2-layer/tier)</a:t>
            </a:r>
          </a:p>
          <a:p>
            <a:r>
              <a:rPr lang="en-US" dirty="0" smtClean="0">
                <a:solidFill>
                  <a:schemeClr val="tx1"/>
                </a:solidFill>
              </a:rPr>
              <a:t>Domain Model</a:t>
            </a:r>
          </a:p>
          <a:p>
            <a:r>
              <a:rPr lang="en-US" dirty="0" smtClean="0">
                <a:solidFill>
                  <a:schemeClr val="tx1"/>
                </a:solidFill>
              </a:rPr>
              <a:t>CQRS					</a:t>
            </a:r>
            <a:r>
              <a:rPr lang="en-US" b="0" dirty="0" smtClean="0">
                <a:solidFill>
                  <a:schemeClr val="tx2">
                    <a:lumMod val="60000"/>
                    <a:lumOff val="40000"/>
                  </a:schemeClr>
                </a:solidFill>
              </a:rPr>
              <a:t>B313 tomorrow</a:t>
            </a:r>
          </a:p>
          <a:p>
            <a:r>
              <a:rPr lang="en-US" dirty="0" smtClean="0">
                <a:solidFill>
                  <a:schemeClr val="tx1"/>
                </a:solidFill>
              </a:rPr>
              <a:t>Event </a:t>
            </a:r>
            <a:r>
              <a:rPr lang="en-US" dirty="0">
                <a:solidFill>
                  <a:schemeClr val="tx1"/>
                </a:solidFill>
              </a:rPr>
              <a:t>Sourcing			</a:t>
            </a:r>
            <a:r>
              <a:rPr lang="en-US" b="0" dirty="0" smtClean="0">
                <a:solidFill>
                  <a:schemeClr val="tx2">
                    <a:lumMod val="60000"/>
                    <a:lumOff val="40000"/>
                  </a:schemeClr>
                </a:solidFill>
              </a:rPr>
              <a:t>B313 </a:t>
            </a:r>
            <a:r>
              <a:rPr lang="en-US" b="0" dirty="0">
                <a:solidFill>
                  <a:schemeClr val="tx2">
                    <a:lumMod val="60000"/>
                    <a:lumOff val="40000"/>
                  </a:schemeClr>
                </a:solidFill>
              </a:rPr>
              <a:t>tomorrow</a:t>
            </a:r>
          </a:p>
        </p:txBody>
      </p:sp>
    </p:spTree>
    <p:extLst>
      <p:ext uri="{BB962C8B-B14F-4D97-AF65-F5344CB8AC3E}">
        <p14:creationId xmlns:p14="http://schemas.microsoft.com/office/powerpoint/2010/main" val="248945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Aggregates</a:t>
            </a:r>
            <a:endParaRPr lang="en-US" dirty="0"/>
          </a:p>
        </p:txBody>
      </p:sp>
      <p:sp>
        <p:nvSpPr>
          <p:cNvPr id="6" name="Content Placeholder 5"/>
          <p:cNvSpPr>
            <a:spLocks noGrp="1"/>
          </p:cNvSpPr>
          <p:nvPr>
            <p:ph sz="quarter" idx="11"/>
          </p:nvPr>
        </p:nvSpPr>
        <p:spPr>
          <a:xfrm>
            <a:off x="414550" y="1632056"/>
            <a:ext cx="11566622" cy="3770263"/>
          </a:xfrm>
        </p:spPr>
        <p:txBody>
          <a:bodyPr/>
          <a:lstStyle/>
          <a:p>
            <a:r>
              <a:rPr lang="en-US" dirty="0" smtClean="0">
                <a:solidFill>
                  <a:schemeClr val="tx1"/>
                </a:solidFill>
                <a:latin typeface="+mj-lt"/>
              </a:rPr>
              <a:t>A </a:t>
            </a:r>
            <a:r>
              <a:rPr lang="en-US" dirty="0">
                <a:solidFill>
                  <a:schemeClr val="tx1"/>
                </a:solidFill>
                <a:latin typeface="+mj-lt"/>
              </a:rPr>
              <a:t>way to ensure business </a:t>
            </a:r>
            <a:r>
              <a:rPr lang="en-US" dirty="0" smtClean="0">
                <a:solidFill>
                  <a:schemeClr val="tx1"/>
                </a:solidFill>
                <a:latin typeface="+mj-lt"/>
              </a:rPr>
              <a:t>consistency</a:t>
            </a:r>
          </a:p>
          <a:p>
            <a:pPr lvl="1"/>
            <a:r>
              <a:rPr lang="en-US" dirty="0" smtClean="0">
                <a:solidFill>
                  <a:schemeClr val="tx1"/>
                </a:solidFill>
                <a:latin typeface="+mj-lt"/>
              </a:rPr>
              <a:t>Transactional consistency only, within the domain</a:t>
            </a:r>
          </a:p>
          <a:p>
            <a:r>
              <a:rPr lang="en-US" dirty="0" smtClean="0">
                <a:solidFill>
                  <a:schemeClr val="tx1"/>
                </a:solidFill>
                <a:latin typeface="+mj-lt"/>
              </a:rPr>
              <a:t>Work with fewer and coarse-grained objects</a:t>
            </a:r>
          </a:p>
          <a:p>
            <a:pPr lvl="1"/>
            <a:r>
              <a:rPr lang="en-US" dirty="0" smtClean="0">
                <a:solidFill>
                  <a:schemeClr val="tx1"/>
                </a:solidFill>
                <a:latin typeface="+mj-lt"/>
              </a:rPr>
              <a:t>Aggregate root </a:t>
            </a:r>
            <a:r>
              <a:rPr lang="en-US" dirty="0">
                <a:solidFill>
                  <a:schemeClr val="tx1"/>
                </a:solidFill>
                <a:latin typeface="+mj-lt"/>
              </a:rPr>
              <a:t>entity </a:t>
            </a:r>
            <a:r>
              <a:rPr lang="en-US" dirty="0" smtClean="0">
                <a:solidFill>
                  <a:schemeClr val="tx1"/>
                </a:solidFill>
                <a:latin typeface="+mj-lt"/>
              </a:rPr>
              <a:t>to encapsulate all child entities</a:t>
            </a:r>
          </a:p>
          <a:p>
            <a:pPr lvl="1"/>
            <a:r>
              <a:rPr lang="en-US" dirty="0" smtClean="0">
                <a:solidFill>
                  <a:schemeClr val="tx1"/>
                </a:solidFill>
                <a:latin typeface="+mj-lt"/>
              </a:rPr>
              <a:t>Less entity-to-entity relationships to care about</a:t>
            </a:r>
          </a:p>
          <a:p>
            <a:r>
              <a:rPr lang="en-US" dirty="0" smtClean="0">
                <a:solidFill>
                  <a:schemeClr val="tx1"/>
                </a:solidFill>
                <a:latin typeface="+mj-lt"/>
              </a:rPr>
              <a:t>An aggregate may simply be logical grouping </a:t>
            </a:r>
          </a:p>
          <a:p>
            <a:pPr lvl="1"/>
            <a:r>
              <a:rPr lang="en-US" dirty="0" smtClean="0">
                <a:solidFill>
                  <a:schemeClr val="tx1"/>
                </a:solidFill>
                <a:latin typeface="+mj-lt"/>
              </a:rPr>
              <a:t>Sometimes wrapper class helps protecting from outsider access</a:t>
            </a:r>
            <a:endParaRPr lang="en-US" dirty="0">
              <a:solidFill>
                <a:schemeClr val="tx1"/>
              </a:solidFill>
              <a:latin typeface="+mj-lt"/>
            </a:endParaRPr>
          </a:p>
        </p:txBody>
      </p:sp>
      <p:sp>
        <p:nvSpPr>
          <p:cNvPr id="5" name="Rectangle 4"/>
          <p:cNvSpPr/>
          <p:nvPr/>
        </p:nvSpPr>
        <p:spPr>
          <a:xfrm>
            <a:off x="0" y="5499649"/>
            <a:ext cx="12458130" cy="149487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1026" tIns="55513" rIns="111026" bIns="55513" rtlCol="0" anchor="ctr"/>
          <a:lstStyle/>
          <a:p>
            <a:pPr algn="ctr"/>
            <a:r>
              <a:rPr lang="en-US" sz="3200" dirty="0">
                <a:solidFill>
                  <a:srgbClr val="FFFFFF"/>
                </a:solidFill>
                <a:latin typeface="Segoe UI Light"/>
                <a:cs typeface="Arial" panose="020B0604020202020204" pitchFamily="34" charset="0"/>
              </a:rPr>
              <a:t>“An aggregate is a cluster of associated objects that we treat as a single unit for the purpose of data changes.” </a:t>
            </a:r>
            <a:r>
              <a:rPr lang="en-US" sz="3200" dirty="0">
                <a:solidFill>
                  <a:srgbClr val="FFFF99"/>
                </a:solidFill>
                <a:latin typeface="Segoe UI Light"/>
                <a:cs typeface="Arial" panose="020B0604020202020204" pitchFamily="34" charset="0"/>
              </a:rPr>
              <a:t>–</a:t>
            </a:r>
            <a:r>
              <a:rPr lang="en-US" sz="3200" dirty="0" smtClean="0">
                <a:solidFill>
                  <a:srgbClr val="FFFF99"/>
                </a:solidFill>
                <a:latin typeface="Segoe UI Light"/>
                <a:cs typeface="Arial" panose="020B0604020202020204" pitchFamily="34" charset="0"/>
              </a:rPr>
              <a:t>E. Evans</a:t>
            </a:r>
            <a:endParaRPr lang="en-US" sz="3200" dirty="0">
              <a:solidFill>
                <a:srgbClr val="FFFF99"/>
              </a:solidFill>
              <a:latin typeface="Segoe UI Light"/>
              <a:cs typeface="Arial" panose="020B0604020202020204" pitchFamily="34" charset="0"/>
            </a:endParaRPr>
          </a:p>
        </p:txBody>
      </p:sp>
    </p:spTree>
    <p:extLst>
      <p:ext uri="{BB962C8B-B14F-4D97-AF65-F5344CB8AC3E}">
        <p14:creationId xmlns:p14="http://schemas.microsoft.com/office/powerpoint/2010/main" val="3204632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ppt_x"/>
                                          </p:val>
                                        </p:tav>
                                        <p:tav tm="100000">
                                          <p:val>
                                            <p:strVal val="#ppt_x"/>
                                          </p:val>
                                        </p:tav>
                                      </p:tavLst>
                                    </p:anim>
                                    <p:anim calcmode="lin" valueType="num">
                                      <p:cBhvr additive="base">
                                        <p:cTn id="3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050" y="2125661"/>
            <a:ext cx="6021387" cy="2103119"/>
          </a:xfrm>
        </p:spPr>
        <p:txBody>
          <a:bodyPr/>
          <a:lstStyle/>
          <a:p>
            <a:r>
              <a:rPr lang="en-US" sz="4800" dirty="0" smtClean="0"/>
              <a:t>Domain-Driven </a:t>
            </a:r>
            <a:r>
              <a:rPr lang="en-US" sz="4800" dirty="0"/>
              <a:t>Design Patterns </a:t>
            </a:r>
            <a:r>
              <a:rPr lang="en-US" sz="4800" dirty="0" smtClean="0"/>
              <a:t>in .NET </a:t>
            </a:r>
            <a:r>
              <a:rPr lang="en-US" sz="4800" dirty="0"/>
              <a:t/>
            </a:r>
            <a:br>
              <a:rPr lang="en-US" sz="4800" dirty="0"/>
            </a:br>
            <a:r>
              <a:rPr lang="en-US" sz="4000" dirty="0"/>
              <a:t>DEV-B211</a:t>
            </a:r>
          </a:p>
        </p:txBody>
      </p:sp>
      <p:sp>
        <p:nvSpPr>
          <p:cNvPr id="3" name="Text Placeholder 2"/>
          <p:cNvSpPr>
            <a:spLocks noGrp="1"/>
          </p:cNvSpPr>
          <p:nvPr>
            <p:ph type="body" sz="quarter" idx="14"/>
          </p:nvPr>
        </p:nvSpPr>
        <p:spPr/>
        <p:txBody>
          <a:bodyPr/>
          <a:lstStyle/>
          <a:p>
            <a:r>
              <a:rPr lang="en-US" dirty="0" smtClean="0"/>
              <a:t>Dino Esposito</a:t>
            </a:r>
          </a:p>
          <a:p>
            <a:r>
              <a:rPr lang="en-US" dirty="0" smtClean="0"/>
              <a:t>Andrea Saltarello</a:t>
            </a:r>
            <a:endParaRPr lang="en-US" dirty="0"/>
          </a:p>
        </p:txBody>
      </p:sp>
      <p:sp>
        <p:nvSpPr>
          <p:cNvPr id="4" name="Text Placeholder 2"/>
          <p:cNvSpPr txBox="1">
            <a:spLocks/>
          </p:cNvSpPr>
          <p:nvPr/>
        </p:nvSpPr>
        <p:spPr bwMode="ltGray">
          <a:xfrm>
            <a:off x="274638" y="3390584"/>
            <a:ext cx="6400800" cy="1554478"/>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
                <a:schemeClr val="tx1"/>
              </a:buClr>
              <a:buSzPct val="100000"/>
              <a:buFontTx/>
              <a:buNone/>
              <a:tabLst/>
              <a:defRPr sz="3200" kern="1200" spc="0" baseline="0">
                <a:gradFill>
                  <a:gsLst>
                    <a:gs pos="1250">
                      <a:srgbClr val="FFFFFF"/>
                    </a:gs>
                    <a:gs pos="99000">
                      <a:srgbClr val="FFFFFF"/>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pPr>
            <a:endParaRPr lang="en-US" dirty="0"/>
          </a:p>
        </p:txBody>
      </p:sp>
    </p:spTree>
    <p:extLst>
      <p:ext uri="{BB962C8B-B14F-4D97-AF65-F5344CB8AC3E}">
        <p14:creationId xmlns:p14="http://schemas.microsoft.com/office/powerpoint/2010/main" val="172374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CQRS to the rescue…</a:t>
            </a:r>
            <a:endParaRPr lang="en-US" dirty="0"/>
          </a:p>
        </p:txBody>
      </p:sp>
      <p:sp>
        <p:nvSpPr>
          <p:cNvPr id="4" name="TextBox 3"/>
          <p:cNvSpPr txBox="1"/>
          <p:nvPr/>
        </p:nvSpPr>
        <p:spPr>
          <a:xfrm>
            <a:off x="274637" y="2605859"/>
            <a:ext cx="5535811" cy="2034403"/>
          </a:xfrm>
          <a:prstGeom prst="rect">
            <a:avLst/>
          </a:prstGeom>
          <a:noFill/>
        </p:spPr>
        <p:txBody>
          <a:bodyPr wrap="none" lIns="182880" tIns="146304" rIns="182880" bIns="146304" rtlCol="0">
            <a:spAutoFit/>
          </a:bodyPr>
          <a:lstStyle/>
          <a:p>
            <a:pPr>
              <a:lnSpc>
                <a:spcPct val="90000"/>
              </a:lnSpc>
              <a:spcAft>
                <a:spcPts val="600"/>
              </a:spcAft>
            </a:pPr>
            <a:r>
              <a:rPr lang="en-US" sz="6000" dirty="0" smtClean="0">
                <a:gradFill>
                  <a:gsLst>
                    <a:gs pos="2917">
                      <a:srgbClr val="FFFFFF"/>
                    </a:gs>
                    <a:gs pos="30000">
                      <a:srgbClr val="FFFFFF"/>
                    </a:gs>
                  </a:gsLst>
                  <a:lin ang="5400000" scaled="0"/>
                </a:gradFill>
              </a:rPr>
              <a:t>Tomorrow…</a:t>
            </a:r>
          </a:p>
          <a:p>
            <a:pPr>
              <a:lnSpc>
                <a:spcPct val="90000"/>
              </a:lnSpc>
              <a:spcAft>
                <a:spcPts val="600"/>
              </a:spcAft>
            </a:pPr>
            <a:r>
              <a:rPr lang="en-US" sz="6000" dirty="0" smtClean="0">
                <a:solidFill>
                  <a:srgbClr val="FFFF00"/>
                </a:solidFill>
              </a:rPr>
              <a:t>h17.00  8.0   B1</a:t>
            </a:r>
          </a:p>
        </p:txBody>
      </p:sp>
    </p:spTree>
    <p:extLst>
      <p:ext uri="{BB962C8B-B14F-4D97-AF65-F5344CB8AC3E}">
        <p14:creationId xmlns:p14="http://schemas.microsoft.com/office/powerpoint/2010/main" val="338608209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0"/>
          </p:nvPr>
        </p:nvSpPr>
        <p:spPr>
          <a:xfrm>
            <a:off x="274638" y="1545485"/>
            <a:ext cx="11887200" cy="2521716"/>
          </a:xfrm>
        </p:spPr>
        <p:txBody>
          <a:bodyPr lIns="182880" tIns="146304" rIns="182880" bIns="146304"/>
          <a:lstStyle/>
          <a:p>
            <a:pPr marL="457200" indent="-457200">
              <a:spcBef>
                <a:spcPts val="2200"/>
              </a:spcBef>
              <a:buClr>
                <a:schemeClr val="tx2"/>
              </a:buClr>
            </a:pPr>
            <a:r>
              <a:rPr lang="en-US" dirty="0">
                <a:gradFill>
                  <a:gsLst>
                    <a:gs pos="0">
                      <a:schemeClr val="tx1"/>
                    </a:gs>
                    <a:gs pos="100000">
                      <a:schemeClr val="tx1"/>
                    </a:gs>
                  </a:gsLst>
                  <a:lin ang="5400000" scaled="0"/>
                </a:gradFill>
                <a:hlinkClick r:id="rId3"/>
              </a:rPr>
              <a:t>http://www.visualstudio.com</a:t>
            </a:r>
            <a:endParaRPr lang="en-US" dirty="0">
              <a:gradFill>
                <a:gsLst>
                  <a:gs pos="0">
                    <a:schemeClr val="tx1"/>
                  </a:gs>
                  <a:gs pos="100000">
                    <a:schemeClr val="tx1"/>
                  </a:gs>
                </a:gsLst>
                <a:lin ang="5400000" scaled="0"/>
              </a:gradFill>
            </a:endParaRPr>
          </a:p>
          <a:p>
            <a:pPr marL="457200" indent="-457200">
              <a:spcBef>
                <a:spcPts val="2200"/>
              </a:spcBef>
              <a:buClr>
                <a:schemeClr val="tx2"/>
              </a:buClr>
            </a:pPr>
            <a:r>
              <a:rPr lang="en-US" dirty="0">
                <a:gradFill>
                  <a:gsLst>
                    <a:gs pos="0">
                      <a:schemeClr val="tx1"/>
                    </a:gs>
                    <a:gs pos="100000">
                      <a:schemeClr val="tx1"/>
                    </a:gs>
                  </a:gsLst>
                  <a:lin ang="5400000" scaled="0"/>
                </a:gradFill>
                <a:hlinkClick r:id="rId4"/>
              </a:rPr>
              <a:t>http://blogs.msdn.com/b/developer-tools/</a:t>
            </a:r>
            <a:endParaRPr lang="en-US" dirty="0">
              <a:gradFill>
                <a:gsLst>
                  <a:gs pos="0">
                    <a:schemeClr val="tx1"/>
                  </a:gs>
                  <a:gs pos="100000">
                    <a:schemeClr val="tx1"/>
                  </a:gs>
                </a:gsLst>
                <a:lin ang="5400000" scaled="0"/>
              </a:gradFill>
            </a:endParaRPr>
          </a:p>
          <a:p>
            <a:pPr marL="457200" indent="-457200">
              <a:spcBef>
                <a:spcPts val="2200"/>
              </a:spcBef>
              <a:buClr>
                <a:schemeClr val="tx2"/>
              </a:buClr>
            </a:pPr>
            <a:r>
              <a:rPr lang="en-US" dirty="0">
                <a:gradFill>
                  <a:gsLst>
                    <a:gs pos="0">
                      <a:schemeClr val="tx1"/>
                    </a:gs>
                    <a:gs pos="100000">
                      <a:schemeClr val="tx1"/>
                    </a:gs>
                  </a:gsLst>
                  <a:lin ang="5400000" scaled="0"/>
                </a:gradFill>
                <a:hlinkClick r:id="rId5"/>
              </a:rPr>
              <a:t>http://msdn.microsoft.com/vstudio</a:t>
            </a:r>
            <a:r>
              <a:rPr lang="en-US" dirty="0">
                <a:gradFill>
                  <a:gsLst>
                    <a:gs pos="0">
                      <a:schemeClr val="tx1"/>
                    </a:gs>
                    <a:gs pos="100000">
                      <a:schemeClr val="tx1"/>
                    </a:gs>
                  </a:gsLst>
                  <a:lin ang="5400000" scaled="0"/>
                </a:gradFill>
              </a:rPr>
              <a:t> </a:t>
            </a:r>
          </a:p>
        </p:txBody>
      </p:sp>
      <p:sp>
        <p:nvSpPr>
          <p:cNvPr id="4" name="Title 3"/>
          <p:cNvSpPr>
            <a:spLocks noGrp="1"/>
          </p:cNvSpPr>
          <p:nvPr>
            <p:ph type="title"/>
          </p:nvPr>
        </p:nvSpPr>
        <p:spPr/>
        <p:txBody>
          <a:bodyPr/>
          <a:lstStyle/>
          <a:p>
            <a:r>
              <a:rPr lang="en-US" dirty="0" smtClean="0"/>
              <a:t>DEV Track Resources</a:t>
            </a:r>
            <a:endParaRPr lang="en-US" dirty="0"/>
          </a:p>
        </p:txBody>
      </p:sp>
      <p:grpSp>
        <p:nvGrpSpPr>
          <p:cNvPr id="3" name="Group 2"/>
          <p:cNvGrpSpPr/>
          <p:nvPr/>
        </p:nvGrpSpPr>
        <p:grpSpPr>
          <a:xfrm>
            <a:off x="8504238" y="4838317"/>
            <a:ext cx="3076577" cy="683264"/>
            <a:chOff x="8297184" y="4389321"/>
            <a:chExt cx="3076577" cy="683264"/>
          </a:xfrm>
        </p:grpSpPr>
        <p:sp>
          <p:nvSpPr>
            <p:cNvPr id="24" name="Oval 23"/>
            <p:cNvSpPr/>
            <p:nvPr/>
          </p:nvSpPr>
          <p:spPr bwMode="auto">
            <a:xfrm>
              <a:off x="8297184" y="4449964"/>
              <a:ext cx="561978" cy="561978"/>
            </a:xfrm>
            <a:prstGeom prst="ellipse">
              <a:avLst/>
            </a:prstGeom>
            <a:solidFill>
              <a:srgbClr val="FFFFFF"/>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6" name="Content Placeholder 4"/>
            <p:cNvSpPr txBox="1">
              <a:spLocks/>
            </p:cNvSpPr>
            <p:nvPr/>
          </p:nvSpPr>
          <p:spPr>
            <a:xfrm>
              <a:off x="8859162" y="4389321"/>
              <a:ext cx="2514599" cy="6832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6"/>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6"/>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6"/>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6"/>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6"/>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FFFFFF"/>
                </a:buClr>
                <a:buFontTx/>
                <a:buNone/>
              </a:pPr>
              <a:r>
                <a:rPr lang="en-US" sz="3600" dirty="0" err="1" smtClean="0">
                  <a:gradFill>
                    <a:gsLst>
                      <a:gs pos="1250">
                        <a:srgbClr val="FFFFFF"/>
                      </a:gs>
                      <a:gs pos="100000">
                        <a:srgbClr val="FFFFFF"/>
                      </a:gs>
                    </a:gsLst>
                    <a:lin ang="5400000" scaled="0"/>
                  </a:gradFill>
                </a:rPr>
                <a:t>visualstudio</a:t>
              </a:r>
              <a:endParaRPr lang="en-US" sz="3600" dirty="0" smtClean="0">
                <a:gradFill>
                  <a:gsLst>
                    <a:gs pos="1250">
                      <a:srgbClr val="FFFFFF"/>
                    </a:gs>
                    <a:gs pos="100000">
                      <a:srgbClr val="FFFFFF"/>
                    </a:gs>
                  </a:gsLst>
                  <a:lin ang="5400000" scaled="0"/>
                </a:gradFill>
              </a:endParaRPr>
            </a:p>
          </p:txBody>
        </p:sp>
        <p:sp useBgFill="1">
          <p:nvSpPr>
            <p:cNvPr id="21" name="Freeform 6"/>
            <p:cNvSpPr>
              <a:spLocks noChangeAspect="1" noEditPoints="1"/>
            </p:cNvSpPr>
            <p:nvPr/>
          </p:nvSpPr>
          <p:spPr bwMode="auto">
            <a:xfrm>
              <a:off x="8428635" y="4624936"/>
              <a:ext cx="299076" cy="212035"/>
            </a:xfrm>
            <a:custGeom>
              <a:avLst/>
              <a:gdLst>
                <a:gd name="T0" fmla="*/ 1856 w 1885"/>
                <a:gd name="T1" fmla="*/ 243 h 1336"/>
                <a:gd name="T2" fmla="*/ 1629 w 1885"/>
                <a:gd name="T3" fmla="*/ 24 h 1336"/>
                <a:gd name="T4" fmla="*/ 942 w 1885"/>
                <a:gd name="T5" fmla="*/ 0 h 1336"/>
                <a:gd name="T6" fmla="*/ 943 w 1885"/>
                <a:gd name="T7" fmla="*/ 0 h 1336"/>
                <a:gd name="T8" fmla="*/ 256 w 1885"/>
                <a:gd name="T9" fmla="*/ 24 h 1336"/>
                <a:gd name="T10" fmla="*/ 29 w 1885"/>
                <a:gd name="T11" fmla="*/ 243 h 1336"/>
                <a:gd name="T12" fmla="*/ 0 w 1885"/>
                <a:gd name="T13" fmla="*/ 657 h 1336"/>
                <a:gd name="T14" fmla="*/ 0 w 1885"/>
                <a:gd name="T15" fmla="*/ 679 h 1336"/>
                <a:gd name="T16" fmla="*/ 29 w 1885"/>
                <a:gd name="T17" fmla="*/ 1093 h 1336"/>
                <a:gd name="T18" fmla="*/ 256 w 1885"/>
                <a:gd name="T19" fmla="*/ 1312 h 1336"/>
                <a:gd name="T20" fmla="*/ 943 w 1885"/>
                <a:gd name="T21" fmla="*/ 1336 h 1336"/>
                <a:gd name="T22" fmla="*/ 942 w 1885"/>
                <a:gd name="T23" fmla="*/ 1336 h 1336"/>
                <a:gd name="T24" fmla="*/ 1629 w 1885"/>
                <a:gd name="T25" fmla="*/ 1312 h 1336"/>
                <a:gd name="T26" fmla="*/ 1856 w 1885"/>
                <a:gd name="T27" fmla="*/ 1093 h 1336"/>
                <a:gd name="T28" fmla="*/ 1885 w 1885"/>
                <a:gd name="T29" fmla="*/ 679 h 1336"/>
                <a:gd name="T30" fmla="*/ 1885 w 1885"/>
                <a:gd name="T31" fmla="*/ 657 h 1336"/>
                <a:gd name="T32" fmla="*/ 1856 w 1885"/>
                <a:gd name="T33" fmla="*/ 243 h 1336"/>
                <a:gd name="T34" fmla="*/ 747 w 1885"/>
                <a:gd name="T35" fmla="*/ 933 h 1336"/>
                <a:gd name="T36" fmla="*/ 747 w 1885"/>
                <a:gd name="T37" fmla="*/ 397 h 1336"/>
                <a:gd name="T38" fmla="*/ 1247 w 1885"/>
                <a:gd name="T39" fmla="*/ 659 h 1336"/>
                <a:gd name="T40" fmla="*/ 747 w 1885"/>
                <a:gd name="T41" fmla="*/ 933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85" h="1336">
                  <a:moveTo>
                    <a:pt x="1856" y="243"/>
                  </a:moveTo>
                  <a:cubicBezTo>
                    <a:pt x="1820" y="99"/>
                    <a:pt x="1753" y="44"/>
                    <a:pt x="1629" y="24"/>
                  </a:cubicBezTo>
                  <a:cubicBezTo>
                    <a:pt x="1557" y="13"/>
                    <a:pt x="1214" y="0"/>
                    <a:pt x="942" y="0"/>
                  </a:cubicBezTo>
                  <a:cubicBezTo>
                    <a:pt x="943" y="0"/>
                    <a:pt x="943" y="0"/>
                    <a:pt x="943" y="0"/>
                  </a:cubicBezTo>
                  <a:cubicBezTo>
                    <a:pt x="671" y="0"/>
                    <a:pt x="328" y="14"/>
                    <a:pt x="256" y="24"/>
                  </a:cubicBezTo>
                  <a:cubicBezTo>
                    <a:pt x="132" y="44"/>
                    <a:pt x="65" y="99"/>
                    <a:pt x="29" y="243"/>
                  </a:cubicBezTo>
                  <a:cubicBezTo>
                    <a:pt x="17" y="291"/>
                    <a:pt x="0" y="556"/>
                    <a:pt x="0" y="657"/>
                  </a:cubicBezTo>
                  <a:cubicBezTo>
                    <a:pt x="0" y="679"/>
                    <a:pt x="0" y="679"/>
                    <a:pt x="0" y="679"/>
                  </a:cubicBezTo>
                  <a:cubicBezTo>
                    <a:pt x="0" y="780"/>
                    <a:pt x="17" y="1045"/>
                    <a:pt x="29" y="1093"/>
                  </a:cubicBezTo>
                  <a:cubicBezTo>
                    <a:pt x="65" y="1237"/>
                    <a:pt x="132" y="1292"/>
                    <a:pt x="256" y="1312"/>
                  </a:cubicBezTo>
                  <a:cubicBezTo>
                    <a:pt x="328" y="1323"/>
                    <a:pt x="671" y="1336"/>
                    <a:pt x="943" y="1336"/>
                  </a:cubicBezTo>
                  <a:cubicBezTo>
                    <a:pt x="942" y="1336"/>
                    <a:pt x="942" y="1336"/>
                    <a:pt x="942" y="1336"/>
                  </a:cubicBezTo>
                  <a:cubicBezTo>
                    <a:pt x="1214" y="1336"/>
                    <a:pt x="1557" y="1323"/>
                    <a:pt x="1629" y="1312"/>
                  </a:cubicBezTo>
                  <a:cubicBezTo>
                    <a:pt x="1753" y="1292"/>
                    <a:pt x="1820" y="1237"/>
                    <a:pt x="1856" y="1093"/>
                  </a:cubicBezTo>
                  <a:cubicBezTo>
                    <a:pt x="1868" y="1045"/>
                    <a:pt x="1885" y="780"/>
                    <a:pt x="1885" y="679"/>
                  </a:cubicBezTo>
                  <a:cubicBezTo>
                    <a:pt x="1885" y="657"/>
                    <a:pt x="1885" y="657"/>
                    <a:pt x="1885" y="657"/>
                  </a:cubicBezTo>
                  <a:cubicBezTo>
                    <a:pt x="1885" y="556"/>
                    <a:pt x="1868" y="291"/>
                    <a:pt x="1856" y="243"/>
                  </a:cubicBezTo>
                  <a:close/>
                  <a:moveTo>
                    <a:pt x="747" y="933"/>
                  </a:moveTo>
                  <a:cubicBezTo>
                    <a:pt x="747" y="397"/>
                    <a:pt x="747" y="397"/>
                    <a:pt x="747" y="397"/>
                  </a:cubicBezTo>
                  <a:cubicBezTo>
                    <a:pt x="1247" y="659"/>
                    <a:pt x="1247" y="659"/>
                    <a:pt x="1247" y="659"/>
                  </a:cubicBezTo>
                  <a:lnTo>
                    <a:pt x="747" y="933"/>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14" name="Group 13"/>
          <p:cNvGrpSpPr/>
          <p:nvPr/>
        </p:nvGrpSpPr>
        <p:grpSpPr>
          <a:xfrm>
            <a:off x="4292682" y="4838317"/>
            <a:ext cx="3503651" cy="683264"/>
            <a:chOff x="4085628" y="4215696"/>
            <a:chExt cx="3503651" cy="683264"/>
          </a:xfrm>
        </p:grpSpPr>
        <p:sp>
          <p:nvSpPr>
            <p:cNvPr id="23" name="Oval 22"/>
            <p:cNvSpPr/>
            <p:nvPr/>
          </p:nvSpPr>
          <p:spPr bwMode="auto">
            <a:xfrm>
              <a:off x="4085628" y="4276339"/>
              <a:ext cx="561978" cy="561978"/>
            </a:xfrm>
            <a:prstGeom prst="ellipse">
              <a:avLst/>
            </a:prstGeom>
            <a:solidFill>
              <a:srgbClr val="FFFFFF"/>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5" name="Content Placeholder 4"/>
            <p:cNvSpPr txBox="1">
              <a:spLocks/>
            </p:cNvSpPr>
            <p:nvPr/>
          </p:nvSpPr>
          <p:spPr>
            <a:xfrm>
              <a:off x="4647606" y="4215696"/>
              <a:ext cx="2941673" cy="6832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6"/>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6"/>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6"/>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6"/>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6"/>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FFFFFF"/>
                </a:buClr>
                <a:buFontTx/>
                <a:buNone/>
              </a:pPr>
              <a:r>
                <a:rPr lang="en-US" sz="3600" dirty="0" smtClean="0">
                  <a:gradFill>
                    <a:gsLst>
                      <a:gs pos="1250">
                        <a:srgbClr val="FFFFFF"/>
                      </a:gs>
                      <a:gs pos="100000">
                        <a:srgbClr val="FFFFFF"/>
                      </a:gs>
                    </a:gsLst>
                    <a:lin ang="5400000" scaled="0"/>
                  </a:gradFill>
                </a:rPr>
                <a:t>@</a:t>
              </a:r>
              <a:r>
                <a:rPr lang="en-US" sz="3600" dirty="0" err="1" smtClean="0">
                  <a:gradFill>
                    <a:gsLst>
                      <a:gs pos="1250">
                        <a:srgbClr val="FFFFFF"/>
                      </a:gs>
                      <a:gs pos="100000">
                        <a:srgbClr val="FFFFFF"/>
                      </a:gs>
                    </a:gsLst>
                    <a:lin ang="5400000" scaled="0"/>
                  </a:gradFill>
                </a:rPr>
                <a:t>visualstudio</a:t>
              </a:r>
              <a:endParaRPr lang="en-US" sz="3600" dirty="0" smtClean="0">
                <a:gradFill>
                  <a:gsLst>
                    <a:gs pos="1250">
                      <a:srgbClr val="FFFFFF"/>
                    </a:gs>
                    <a:gs pos="100000">
                      <a:srgbClr val="FFFFFF"/>
                    </a:gs>
                  </a:gsLst>
                  <a:lin ang="5400000" scaled="0"/>
                </a:gradFill>
              </a:endParaRPr>
            </a:p>
          </p:txBody>
        </p:sp>
        <p:sp useBgFill="1">
          <p:nvSpPr>
            <p:cNvPr id="12" name="Freeform 38"/>
            <p:cNvSpPr>
              <a:spLocks noChangeAspect="1"/>
            </p:cNvSpPr>
            <p:nvPr/>
          </p:nvSpPr>
          <p:spPr bwMode="auto">
            <a:xfrm>
              <a:off x="4187808" y="4422273"/>
              <a:ext cx="357619" cy="270110"/>
            </a:xfrm>
            <a:custGeom>
              <a:avLst/>
              <a:gdLst>
                <a:gd name="T0" fmla="*/ 544 w 1126"/>
                <a:gd name="T1" fmla="*/ 300 h 849"/>
                <a:gd name="T2" fmla="*/ 674 w 1126"/>
                <a:gd name="T3" fmla="*/ 61 h 849"/>
                <a:gd name="T4" fmla="*/ 710 w 1126"/>
                <a:gd name="T5" fmla="*/ 53 h 849"/>
                <a:gd name="T6" fmla="*/ 744 w 1126"/>
                <a:gd name="T7" fmla="*/ 29 h 849"/>
                <a:gd name="T8" fmla="*/ 759 w 1126"/>
                <a:gd name="T9" fmla="*/ 50 h 849"/>
                <a:gd name="T10" fmla="*/ 748 w 1126"/>
                <a:gd name="T11" fmla="*/ 88 h 849"/>
                <a:gd name="T12" fmla="*/ 985 w 1126"/>
                <a:gd name="T13" fmla="*/ 288 h 849"/>
                <a:gd name="T14" fmla="*/ 1003 w 1126"/>
                <a:gd name="T15" fmla="*/ 308 h 849"/>
                <a:gd name="T16" fmla="*/ 1121 w 1126"/>
                <a:gd name="T17" fmla="*/ 303 h 849"/>
                <a:gd name="T18" fmla="*/ 1023 w 1126"/>
                <a:gd name="T19" fmla="*/ 361 h 849"/>
                <a:gd name="T20" fmla="*/ 1022 w 1126"/>
                <a:gd name="T21" fmla="*/ 370 h 849"/>
                <a:gd name="T22" fmla="*/ 1126 w 1126"/>
                <a:gd name="T23" fmla="*/ 377 h 849"/>
                <a:gd name="T24" fmla="*/ 994 w 1126"/>
                <a:gd name="T25" fmla="*/ 429 h 849"/>
                <a:gd name="T26" fmla="*/ 773 w 1126"/>
                <a:gd name="T27" fmla="*/ 711 h 849"/>
                <a:gd name="T28" fmla="*/ 0 w 1126"/>
                <a:gd name="T29" fmla="*/ 579 h 849"/>
                <a:gd name="T30" fmla="*/ 416 w 1126"/>
                <a:gd name="T31" fmla="*/ 563 h 849"/>
                <a:gd name="T32" fmla="*/ 377 w 1126"/>
                <a:gd name="T33" fmla="*/ 466 h 849"/>
                <a:gd name="T34" fmla="*/ 251 w 1126"/>
                <a:gd name="T35" fmla="*/ 410 h 849"/>
                <a:gd name="T36" fmla="*/ 256 w 1126"/>
                <a:gd name="T37" fmla="*/ 384 h 849"/>
                <a:gd name="T38" fmla="*/ 316 w 1126"/>
                <a:gd name="T39" fmla="*/ 366 h 849"/>
                <a:gd name="T40" fmla="*/ 198 w 1126"/>
                <a:gd name="T41" fmla="*/ 268 h 849"/>
                <a:gd name="T42" fmla="*/ 208 w 1126"/>
                <a:gd name="T43" fmla="*/ 249 h 849"/>
                <a:gd name="T44" fmla="*/ 259 w 1126"/>
                <a:gd name="T45" fmla="*/ 243 h 849"/>
                <a:gd name="T46" fmla="*/ 170 w 1126"/>
                <a:gd name="T47" fmla="*/ 132 h 849"/>
                <a:gd name="T48" fmla="*/ 200 w 1126"/>
                <a:gd name="T49" fmla="*/ 113 h 849"/>
                <a:gd name="T50" fmla="*/ 544 w 1126"/>
                <a:gd name="T51" fmla="*/ 300 h 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26" h="849">
                  <a:moveTo>
                    <a:pt x="544" y="300"/>
                  </a:moveTo>
                  <a:cubicBezTo>
                    <a:pt x="580" y="187"/>
                    <a:pt x="624" y="114"/>
                    <a:pt x="674" y="61"/>
                  </a:cubicBezTo>
                  <a:cubicBezTo>
                    <a:pt x="712" y="22"/>
                    <a:pt x="732" y="9"/>
                    <a:pt x="710" y="53"/>
                  </a:cubicBezTo>
                  <a:cubicBezTo>
                    <a:pt x="719" y="45"/>
                    <a:pt x="733" y="34"/>
                    <a:pt x="744" y="29"/>
                  </a:cubicBezTo>
                  <a:cubicBezTo>
                    <a:pt x="806" y="0"/>
                    <a:pt x="801" y="24"/>
                    <a:pt x="759" y="50"/>
                  </a:cubicBezTo>
                  <a:cubicBezTo>
                    <a:pt x="874" y="9"/>
                    <a:pt x="870" y="61"/>
                    <a:pt x="748" y="88"/>
                  </a:cubicBezTo>
                  <a:cubicBezTo>
                    <a:pt x="848" y="90"/>
                    <a:pt x="954" y="153"/>
                    <a:pt x="985" y="288"/>
                  </a:cubicBezTo>
                  <a:cubicBezTo>
                    <a:pt x="989" y="307"/>
                    <a:pt x="984" y="305"/>
                    <a:pt x="1003" y="308"/>
                  </a:cubicBezTo>
                  <a:cubicBezTo>
                    <a:pt x="1044" y="316"/>
                    <a:pt x="1083" y="315"/>
                    <a:pt x="1121" y="303"/>
                  </a:cubicBezTo>
                  <a:cubicBezTo>
                    <a:pt x="1117" y="331"/>
                    <a:pt x="1080" y="349"/>
                    <a:pt x="1023" y="361"/>
                  </a:cubicBezTo>
                  <a:cubicBezTo>
                    <a:pt x="1001" y="366"/>
                    <a:pt x="997" y="364"/>
                    <a:pt x="1022" y="370"/>
                  </a:cubicBezTo>
                  <a:cubicBezTo>
                    <a:pt x="1054" y="377"/>
                    <a:pt x="1089" y="379"/>
                    <a:pt x="1126" y="377"/>
                  </a:cubicBezTo>
                  <a:cubicBezTo>
                    <a:pt x="1097" y="411"/>
                    <a:pt x="1051" y="428"/>
                    <a:pt x="994" y="429"/>
                  </a:cubicBezTo>
                  <a:cubicBezTo>
                    <a:pt x="958" y="559"/>
                    <a:pt x="877" y="653"/>
                    <a:pt x="773" y="711"/>
                  </a:cubicBezTo>
                  <a:cubicBezTo>
                    <a:pt x="530" y="849"/>
                    <a:pt x="177" y="829"/>
                    <a:pt x="0" y="579"/>
                  </a:cubicBezTo>
                  <a:cubicBezTo>
                    <a:pt x="116" y="670"/>
                    <a:pt x="288" y="690"/>
                    <a:pt x="416" y="563"/>
                  </a:cubicBezTo>
                  <a:cubicBezTo>
                    <a:pt x="332" y="563"/>
                    <a:pt x="311" y="500"/>
                    <a:pt x="377" y="466"/>
                  </a:cubicBezTo>
                  <a:cubicBezTo>
                    <a:pt x="314" y="465"/>
                    <a:pt x="274" y="446"/>
                    <a:pt x="251" y="410"/>
                  </a:cubicBezTo>
                  <a:cubicBezTo>
                    <a:pt x="242" y="396"/>
                    <a:pt x="242" y="395"/>
                    <a:pt x="256" y="384"/>
                  </a:cubicBezTo>
                  <a:cubicBezTo>
                    <a:pt x="272" y="373"/>
                    <a:pt x="294" y="368"/>
                    <a:pt x="316" y="366"/>
                  </a:cubicBezTo>
                  <a:cubicBezTo>
                    <a:pt x="251" y="347"/>
                    <a:pt x="212" y="313"/>
                    <a:pt x="198" y="268"/>
                  </a:cubicBezTo>
                  <a:cubicBezTo>
                    <a:pt x="193" y="252"/>
                    <a:pt x="192" y="253"/>
                    <a:pt x="208" y="249"/>
                  </a:cubicBezTo>
                  <a:cubicBezTo>
                    <a:pt x="223" y="246"/>
                    <a:pt x="242" y="243"/>
                    <a:pt x="259" y="243"/>
                  </a:cubicBezTo>
                  <a:cubicBezTo>
                    <a:pt x="208" y="212"/>
                    <a:pt x="178" y="174"/>
                    <a:pt x="170" y="132"/>
                  </a:cubicBezTo>
                  <a:cubicBezTo>
                    <a:pt x="163" y="92"/>
                    <a:pt x="170" y="102"/>
                    <a:pt x="200" y="113"/>
                  </a:cubicBezTo>
                  <a:cubicBezTo>
                    <a:pt x="333" y="164"/>
                    <a:pt x="465" y="219"/>
                    <a:pt x="544" y="300"/>
                  </a:cubicBezTo>
                  <a:close/>
                </a:path>
              </a:pathLst>
            </a:custGeom>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16" name="Group 15"/>
          <p:cNvGrpSpPr/>
          <p:nvPr/>
        </p:nvGrpSpPr>
        <p:grpSpPr>
          <a:xfrm>
            <a:off x="473162" y="4838317"/>
            <a:ext cx="3111615" cy="683264"/>
            <a:chOff x="266108" y="4215696"/>
            <a:chExt cx="3111615" cy="683264"/>
          </a:xfrm>
        </p:grpSpPr>
        <p:sp>
          <p:nvSpPr>
            <p:cNvPr id="10" name="Content Placeholder 4"/>
            <p:cNvSpPr txBox="1">
              <a:spLocks/>
            </p:cNvSpPr>
            <p:nvPr/>
          </p:nvSpPr>
          <p:spPr>
            <a:xfrm>
              <a:off x="863124" y="4215696"/>
              <a:ext cx="2514599" cy="6832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6"/>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6"/>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6"/>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6"/>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6"/>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FFFFFF"/>
                </a:buClr>
                <a:buFontTx/>
                <a:buNone/>
              </a:pPr>
              <a:r>
                <a:rPr lang="en-US" sz="3600" dirty="0" err="1" smtClean="0">
                  <a:gradFill>
                    <a:gsLst>
                      <a:gs pos="1250">
                        <a:srgbClr val="FFFFFF"/>
                      </a:gs>
                      <a:gs pos="100000">
                        <a:srgbClr val="FFFFFF"/>
                      </a:gs>
                    </a:gsLst>
                    <a:lin ang="5400000" scaled="0"/>
                  </a:gradFill>
                </a:rPr>
                <a:t>visualstudio</a:t>
              </a:r>
              <a:endParaRPr lang="en-US" sz="3600" dirty="0" smtClean="0">
                <a:gradFill>
                  <a:gsLst>
                    <a:gs pos="1250">
                      <a:srgbClr val="FFFFFF"/>
                    </a:gs>
                    <a:gs pos="100000">
                      <a:srgbClr val="FFFFFF"/>
                    </a:gs>
                  </a:gsLst>
                  <a:lin ang="5400000" scaled="0"/>
                </a:gradFill>
              </a:endParaRPr>
            </a:p>
          </p:txBody>
        </p:sp>
        <p:grpSp>
          <p:nvGrpSpPr>
            <p:cNvPr id="13" name="Group 12"/>
            <p:cNvGrpSpPr/>
            <p:nvPr/>
          </p:nvGrpSpPr>
          <p:grpSpPr>
            <a:xfrm>
              <a:off x="266108" y="4276339"/>
              <a:ext cx="561978" cy="561978"/>
              <a:chOff x="266108" y="4276339"/>
              <a:chExt cx="561978" cy="561978"/>
            </a:xfrm>
          </p:grpSpPr>
          <p:sp>
            <p:nvSpPr>
              <p:cNvPr id="19" name="Oval 18"/>
              <p:cNvSpPr/>
              <p:nvPr/>
            </p:nvSpPr>
            <p:spPr bwMode="auto">
              <a:xfrm>
                <a:off x="266108" y="4276339"/>
                <a:ext cx="561978" cy="561978"/>
              </a:xfrm>
              <a:prstGeom prst="ellipse">
                <a:avLst/>
              </a:prstGeom>
              <a:solidFill>
                <a:srgbClr val="FFFFFF"/>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useBgFill="1">
            <p:nvSpPr>
              <p:cNvPr id="9" name="Freeform 5"/>
              <p:cNvSpPr>
                <a:spLocks/>
              </p:cNvSpPr>
              <p:nvPr/>
            </p:nvSpPr>
            <p:spPr bwMode="auto">
              <a:xfrm>
                <a:off x="535461" y="4395075"/>
                <a:ext cx="174625" cy="352425"/>
              </a:xfrm>
              <a:custGeom>
                <a:avLst/>
                <a:gdLst>
                  <a:gd name="T0" fmla="*/ 43 w 44"/>
                  <a:gd name="T1" fmla="*/ 49 h 91"/>
                  <a:gd name="T2" fmla="*/ 27 w 44"/>
                  <a:gd name="T3" fmla="*/ 49 h 91"/>
                  <a:gd name="T4" fmla="*/ 27 w 44"/>
                  <a:gd name="T5" fmla="*/ 91 h 91"/>
                  <a:gd name="T6" fmla="*/ 11 w 44"/>
                  <a:gd name="T7" fmla="*/ 91 h 91"/>
                  <a:gd name="T8" fmla="*/ 11 w 44"/>
                  <a:gd name="T9" fmla="*/ 49 h 91"/>
                  <a:gd name="T10" fmla="*/ 0 w 44"/>
                  <a:gd name="T11" fmla="*/ 49 h 91"/>
                  <a:gd name="T12" fmla="*/ 0 w 44"/>
                  <a:gd name="T13" fmla="*/ 33 h 91"/>
                  <a:gd name="T14" fmla="*/ 11 w 44"/>
                  <a:gd name="T15" fmla="*/ 33 h 91"/>
                  <a:gd name="T16" fmla="*/ 11 w 44"/>
                  <a:gd name="T17" fmla="*/ 20 h 91"/>
                  <a:gd name="T18" fmla="*/ 33 w 44"/>
                  <a:gd name="T19" fmla="*/ 0 h 91"/>
                  <a:gd name="T20" fmla="*/ 44 w 44"/>
                  <a:gd name="T21" fmla="*/ 1 h 91"/>
                  <a:gd name="T22" fmla="*/ 43 w 44"/>
                  <a:gd name="T23" fmla="*/ 15 h 91"/>
                  <a:gd name="T24" fmla="*/ 33 w 44"/>
                  <a:gd name="T25" fmla="*/ 15 h 91"/>
                  <a:gd name="T26" fmla="*/ 27 w 44"/>
                  <a:gd name="T27" fmla="*/ 22 h 91"/>
                  <a:gd name="T28" fmla="*/ 27 w 44"/>
                  <a:gd name="T29" fmla="*/ 23 h 91"/>
                  <a:gd name="T30" fmla="*/ 27 w 44"/>
                  <a:gd name="T31" fmla="*/ 33 h 91"/>
                  <a:gd name="T32" fmla="*/ 44 w 44"/>
                  <a:gd name="T33" fmla="*/ 33 h 91"/>
                  <a:gd name="T34" fmla="*/ 43 w 44"/>
                  <a:gd name="T35" fmla="*/ 49 h 91"/>
                  <a:gd name="T36" fmla="*/ 43 w 44"/>
                  <a:gd name="T37" fmla="*/ 4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91">
                    <a:moveTo>
                      <a:pt x="43" y="49"/>
                    </a:moveTo>
                    <a:cubicBezTo>
                      <a:pt x="27" y="49"/>
                      <a:pt x="27" y="49"/>
                      <a:pt x="27" y="49"/>
                    </a:cubicBezTo>
                    <a:cubicBezTo>
                      <a:pt x="27" y="91"/>
                      <a:pt x="27" y="91"/>
                      <a:pt x="27" y="91"/>
                    </a:cubicBezTo>
                    <a:cubicBezTo>
                      <a:pt x="11" y="91"/>
                      <a:pt x="11" y="91"/>
                      <a:pt x="11" y="91"/>
                    </a:cubicBezTo>
                    <a:cubicBezTo>
                      <a:pt x="11" y="49"/>
                      <a:pt x="11" y="49"/>
                      <a:pt x="11" y="49"/>
                    </a:cubicBezTo>
                    <a:cubicBezTo>
                      <a:pt x="0" y="49"/>
                      <a:pt x="0" y="49"/>
                      <a:pt x="0" y="49"/>
                    </a:cubicBezTo>
                    <a:cubicBezTo>
                      <a:pt x="0" y="33"/>
                      <a:pt x="0" y="33"/>
                      <a:pt x="0" y="33"/>
                    </a:cubicBezTo>
                    <a:cubicBezTo>
                      <a:pt x="11" y="33"/>
                      <a:pt x="11" y="33"/>
                      <a:pt x="11" y="33"/>
                    </a:cubicBezTo>
                    <a:cubicBezTo>
                      <a:pt x="11" y="33"/>
                      <a:pt x="11" y="27"/>
                      <a:pt x="11" y="20"/>
                    </a:cubicBezTo>
                    <a:cubicBezTo>
                      <a:pt x="11" y="10"/>
                      <a:pt x="18" y="0"/>
                      <a:pt x="33" y="0"/>
                    </a:cubicBezTo>
                    <a:cubicBezTo>
                      <a:pt x="39" y="0"/>
                      <a:pt x="44" y="1"/>
                      <a:pt x="44" y="1"/>
                    </a:cubicBezTo>
                    <a:cubicBezTo>
                      <a:pt x="43" y="15"/>
                      <a:pt x="43" y="15"/>
                      <a:pt x="43" y="15"/>
                    </a:cubicBezTo>
                    <a:cubicBezTo>
                      <a:pt x="43" y="15"/>
                      <a:pt x="39" y="15"/>
                      <a:pt x="33" y="15"/>
                    </a:cubicBezTo>
                    <a:cubicBezTo>
                      <a:pt x="28" y="15"/>
                      <a:pt x="27" y="18"/>
                      <a:pt x="27" y="22"/>
                    </a:cubicBezTo>
                    <a:cubicBezTo>
                      <a:pt x="27" y="22"/>
                      <a:pt x="27" y="23"/>
                      <a:pt x="27" y="23"/>
                    </a:cubicBezTo>
                    <a:cubicBezTo>
                      <a:pt x="27" y="24"/>
                      <a:pt x="27" y="27"/>
                      <a:pt x="27" y="33"/>
                    </a:cubicBezTo>
                    <a:cubicBezTo>
                      <a:pt x="44" y="33"/>
                      <a:pt x="44" y="33"/>
                      <a:pt x="44" y="33"/>
                    </a:cubicBezTo>
                    <a:cubicBezTo>
                      <a:pt x="43" y="49"/>
                      <a:pt x="43" y="49"/>
                      <a:pt x="43" y="49"/>
                    </a:cubicBezTo>
                    <a:cubicBezTo>
                      <a:pt x="43" y="49"/>
                      <a:pt x="43" y="49"/>
                      <a:pt x="43" y="49"/>
                    </a:cubicBezTo>
                    <a:close/>
                  </a:path>
                </a:pathLst>
              </a:custGeom>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42491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600"/>
                                        <p:tgtEl>
                                          <p:spTgt spid="5"/>
                                        </p:tgtEl>
                                      </p:cBhvr>
                                    </p:animEffect>
                                  </p:childTnLst>
                                </p:cTn>
                              </p:par>
                              <p:par>
                                <p:cTn id="8" presetID="63" presetClass="path" presetSubtype="0" decel="100000" fill="hold" grpId="1" nodeType="withEffect">
                                  <p:stCondLst>
                                    <p:cond delay="0"/>
                                  </p:stCondLst>
                                  <p:childTnLst>
                                    <p:animMotion origin="layout" path="M -0.02413 -9.94099E-7 L 0 -9.94099E-7 " pathEditMode="relative" rAng="0" ptsTypes="AA">
                                      <p:cBhvr>
                                        <p:cTn id="9" dur="1000" fill="hold"/>
                                        <p:tgtEl>
                                          <p:spTgt spid="5"/>
                                        </p:tgtEl>
                                        <p:attrNameLst>
                                          <p:attrName>ppt_x</p:attrName>
                                          <p:attrName>ppt_y</p:attrName>
                                        </p:attrNameLst>
                                      </p:cBhvr>
                                      <p:rCtr x="1200" y="0"/>
                                    </p:animMotion>
                                  </p:childTnLst>
                                </p:cTn>
                              </p:par>
                              <p:par>
                                <p:cTn id="10" presetID="10" presetClass="entr" presetSubtype="0" fill="hold" nodeType="withEffect">
                                  <p:stCondLst>
                                    <p:cond delay="10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600"/>
                                        <p:tgtEl>
                                          <p:spTgt spid="16"/>
                                        </p:tgtEl>
                                      </p:cBhvr>
                                    </p:animEffect>
                                  </p:childTnLst>
                                </p:cTn>
                              </p:par>
                              <p:par>
                                <p:cTn id="13" presetID="63" presetClass="path" presetSubtype="0" decel="100000" fill="hold" nodeType="withEffect">
                                  <p:stCondLst>
                                    <p:cond delay="100"/>
                                  </p:stCondLst>
                                  <p:childTnLst>
                                    <p:animMotion origin="layout" path="M -0.02413 -1.02587E-6 L 4.94766E-6 -1.02587E-6 " pathEditMode="relative" rAng="0" ptsTypes="AA">
                                      <p:cBhvr>
                                        <p:cTn id="14" dur="1000" fill="hold"/>
                                        <p:tgtEl>
                                          <p:spTgt spid="16"/>
                                        </p:tgtEl>
                                        <p:attrNameLst>
                                          <p:attrName>ppt_x</p:attrName>
                                          <p:attrName>ppt_y</p:attrName>
                                        </p:attrNameLst>
                                      </p:cBhvr>
                                      <p:rCtr x="1200" y="0"/>
                                    </p:animMotion>
                                  </p:childTnLst>
                                </p:cTn>
                              </p:par>
                              <p:par>
                                <p:cTn id="15" presetID="10" presetClass="entr" presetSubtype="0" fill="hold" nodeType="withEffect">
                                  <p:stCondLst>
                                    <p:cond delay="20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600"/>
                                        <p:tgtEl>
                                          <p:spTgt spid="14"/>
                                        </p:tgtEl>
                                      </p:cBhvr>
                                    </p:animEffect>
                                  </p:childTnLst>
                                </p:cTn>
                              </p:par>
                              <p:par>
                                <p:cTn id="18" presetID="63" presetClass="path" presetSubtype="0" decel="100000" fill="hold" nodeType="withEffect">
                                  <p:stCondLst>
                                    <p:cond delay="200"/>
                                  </p:stCondLst>
                                  <p:childTnLst>
                                    <p:animMotion origin="layout" path="M -0.02413 -1.02587E-6 L 1.35818E-6 -1.02587E-6 " pathEditMode="relative" rAng="0" ptsTypes="AA">
                                      <p:cBhvr>
                                        <p:cTn id="19" dur="1000" fill="hold"/>
                                        <p:tgtEl>
                                          <p:spTgt spid="14"/>
                                        </p:tgtEl>
                                        <p:attrNameLst>
                                          <p:attrName>ppt_x</p:attrName>
                                          <p:attrName>ppt_y</p:attrName>
                                        </p:attrNameLst>
                                      </p:cBhvr>
                                      <p:rCtr x="1200" y="0"/>
                                    </p:animMotion>
                                  </p:childTnLst>
                                </p:cTn>
                              </p:par>
                              <p:par>
                                <p:cTn id="20" presetID="10" presetClass="entr" presetSubtype="0" fill="hold" nodeType="withEffect">
                                  <p:stCondLst>
                                    <p:cond delay="3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600"/>
                                        <p:tgtEl>
                                          <p:spTgt spid="3"/>
                                        </p:tgtEl>
                                      </p:cBhvr>
                                    </p:animEffect>
                                  </p:childTnLst>
                                </p:cTn>
                              </p:par>
                              <p:par>
                                <p:cTn id="23" presetID="63" presetClass="path" presetSubtype="0" decel="100000" fill="hold" nodeType="withEffect">
                                  <p:stCondLst>
                                    <p:cond delay="300"/>
                                  </p:stCondLst>
                                  <p:childTnLst>
                                    <p:animMotion origin="layout" path="M -0.02413 -1.02587E-6 L 4.25581E-6 -1.02587E-6 " pathEditMode="relative" rAng="0" ptsTypes="AA">
                                      <p:cBhvr>
                                        <p:cTn id="24" dur="1000" fill="hold"/>
                                        <p:tgtEl>
                                          <p:spTgt spid="3"/>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grpSp>
        <p:nvGrpSpPr>
          <p:cNvPr id="13" name="Group 12"/>
          <p:cNvGrpSpPr/>
          <p:nvPr/>
        </p:nvGrpSpPr>
        <p:grpSpPr>
          <a:xfrm>
            <a:off x="5997643" y="1214472"/>
            <a:ext cx="5486404" cy="2748820"/>
            <a:chOff x="5997643" y="1214472"/>
            <a:chExt cx="5486404" cy="2748820"/>
          </a:xfrm>
        </p:grpSpPr>
        <p:sp>
          <p:nvSpPr>
            <p:cNvPr id="14" name="Arrow Bar"/>
            <p:cNvSpPr/>
            <p:nvPr/>
          </p:nvSpPr>
          <p:spPr bwMode="gray">
            <a:xfrm>
              <a:off x="5997647" y="1214472"/>
              <a:ext cx="5486400" cy="1841377"/>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274320" tIns="45718" rIns="91436" bIns="45718" numCol="1" rtlCol="0" anchor="ctr" anchorCtr="0" compatLnSpc="1">
              <a:prstTxWarp prst="textNoShape">
                <a:avLst/>
              </a:prstTxWarp>
            </a:bodyPr>
            <a:lstStyle/>
            <a:p>
              <a:pPr defTabSz="914099"/>
              <a:r>
                <a:rPr lang="en-US" sz="4000" dirty="0">
                  <a:gradFill>
                    <a:gsLst>
                      <a:gs pos="2917">
                        <a:srgbClr val="FFFFFF">
                          <a:alpha val="9804"/>
                        </a:srgbClr>
                      </a:gs>
                      <a:gs pos="30000">
                        <a:srgbClr val="FFFFFF"/>
                      </a:gs>
                    </a:gsLst>
                    <a:lin ang="5400000" scaled="0"/>
                  </a:gradFill>
                  <a:ea typeface="Segoe UI" pitchFamily="34" charset="0"/>
                  <a:cs typeface="Segoe UI" pitchFamily="34" charset="0"/>
                </a:rPr>
                <a:t>Learning</a:t>
              </a:r>
            </a:p>
          </p:txBody>
        </p:sp>
        <p:sp>
          <p:nvSpPr>
            <p:cNvPr id="15" name="Rectangle 14"/>
            <p:cNvSpPr/>
            <p:nvPr/>
          </p:nvSpPr>
          <p:spPr bwMode="auto">
            <a:xfrm>
              <a:off x="5997643" y="3046651"/>
              <a:ext cx="5481391" cy="916641"/>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endParaRPr lang="en-US" sz="2200" dirty="0">
                <a:solidFill>
                  <a:srgbClr val="FFFFFF">
                    <a:lumMod val="20000"/>
                    <a:lumOff val="80000"/>
                    <a:alpha val="99000"/>
                  </a:srgbClr>
                </a:solidFill>
                <a:ea typeface="Segoe UI" pitchFamily="34" charset="0"/>
                <a:cs typeface="Segoe UI" pitchFamily="34" charset="0"/>
              </a:endParaRPr>
            </a:p>
          </p:txBody>
        </p:sp>
        <p:sp>
          <p:nvSpPr>
            <p:cNvPr id="16" name="Rectangle 15"/>
            <p:cNvSpPr/>
            <p:nvPr/>
          </p:nvSpPr>
          <p:spPr>
            <a:xfrm>
              <a:off x="6570121" y="3108285"/>
              <a:ext cx="4242253" cy="338554"/>
            </a:xfrm>
            <a:prstGeom prst="rect">
              <a:avLst/>
            </a:prstGeom>
          </p:spPr>
          <p:txBody>
            <a:bodyPr wrap="none" lIns="182880">
              <a:spAutoFit/>
            </a:bodyPr>
            <a:lstStyle/>
            <a:p>
              <a:pPr marL="0" lvl="1">
                <a:tabLst>
                  <a:tab pos="1828800" algn="l"/>
                </a:tabLst>
              </a:pPr>
              <a:r>
                <a:rPr lang="en-US" sz="1600" dirty="0">
                  <a:gradFill>
                    <a:gsLst>
                      <a:gs pos="1250">
                        <a:srgbClr val="505050"/>
                      </a:gs>
                      <a:gs pos="100000">
                        <a:srgbClr val="505050"/>
                      </a:gs>
                    </a:gsLst>
                    <a:lin ang="5400000" scaled="0"/>
                  </a:gradFill>
                  <a:ea typeface="Segoe UI" pitchFamily="34" charset="0"/>
                  <a:cs typeface="Segoe UI" pitchFamily="34" charset="0"/>
                </a:rPr>
                <a:t>Microsoft Certification &amp; Training Resources</a:t>
              </a:r>
            </a:p>
          </p:txBody>
        </p:sp>
        <p:sp>
          <p:nvSpPr>
            <p:cNvPr id="17" name="Rectangle 16"/>
            <p:cNvSpPr/>
            <p:nvPr/>
          </p:nvSpPr>
          <p:spPr bwMode="white">
            <a:xfrm>
              <a:off x="6591784" y="3459509"/>
              <a:ext cx="4620541" cy="369332"/>
            </a:xfrm>
            <a:prstGeom prst="rect">
              <a:avLst/>
            </a:prstGeom>
          </p:spPr>
          <p:txBody>
            <a:bodyPr wrap="square" lIns="182880">
              <a:spAutoFit/>
            </a:bodyPr>
            <a:lstStyle/>
            <a:p>
              <a:r>
                <a:rPr lang="en-US" dirty="0">
                  <a:solidFill>
                    <a:srgbClr val="FFFFFF"/>
                  </a:solidFill>
                  <a:hlinkClick r:id="rId3"/>
                </a:rPr>
                <a:t>www.microsoft.com/learning </a:t>
              </a:r>
              <a:endParaRPr lang="en-US" sz="1600" dirty="0">
                <a:solidFill>
                  <a:srgbClr val="FFFFFF"/>
                </a:solidFill>
              </a:endParaRPr>
            </a:p>
          </p:txBody>
        </p:sp>
        <p:sp>
          <p:nvSpPr>
            <p:cNvPr id="18" name="Freeform 19"/>
            <p:cNvSpPr>
              <a:spLocks noEditPoints="1"/>
            </p:cNvSpPr>
            <p:nvPr/>
          </p:nvSpPr>
          <p:spPr bwMode="black">
            <a:xfrm>
              <a:off x="6168926" y="3307327"/>
              <a:ext cx="393700" cy="395287"/>
            </a:xfrm>
            <a:custGeom>
              <a:avLst/>
              <a:gdLst>
                <a:gd name="T0" fmla="*/ 82 w 150"/>
                <a:gd name="T1" fmla="*/ 43 h 150"/>
                <a:gd name="T2" fmla="*/ 80 w 150"/>
                <a:gd name="T3" fmla="*/ 47 h 150"/>
                <a:gd name="T4" fmla="*/ 75 w 150"/>
                <a:gd name="T5" fmla="*/ 49 h 150"/>
                <a:gd name="T6" fmla="*/ 69 w 150"/>
                <a:gd name="T7" fmla="*/ 47 h 150"/>
                <a:gd name="T8" fmla="*/ 67 w 150"/>
                <a:gd name="T9" fmla="*/ 43 h 150"/>
                <a:gd name="T10" fmla="*/ 69 w 150"/>
                <a:gd name="T11" fmla="*/ 38 h 150"/>
                <a:gd name="T12" fmla="*/ 75 w 150"/>
                <a:gd name="T13" fmla="*/ 36 h 150"/>
                <a:gd name="T14" fmla="*/ 80 w 150"/>
                <a:gd name="T15" fmla="*/ 38 h 150"/>
                <a:gd name="T16" fmla="*/ 82 w 150"/>
                <a:gd name="T17" fmla="*/ 43 h 150"/>
                <a:gd name="T18" fmla="*/ 68 w 150"/>
                <a:gd name="T19" fmla="*/ 114 h 150"/>
                <a:gd name="T20" fmla="*/ 81 w 150"/>
                <a:gd name="T21" fmla="*/ 114 h 150"/>
                <a:gd name="T22" fmla="*/ 81 w 150"/>
                <a:gd name="T23" fmla="*/ 60 h 150"/>
                <a:gd name="T24" fmla="*/ 68 w 150"/>
                <a:gd name="T25" fmla="*/ 60 h 150"/>
                <a:gd name="T26" fmla="*/ 68 w 150"/>
                <a:gd name="T27" fmla="*/ 114 h 150"/>
                <a:gd name="T28" fmla="*/ 150 w 150"/>
                <a:gd name="T29" fmla="*/ 75 h 150"/>
                <a:gd name="T30" fmla="*/ 75 w 150"/>
                <a:gd name="T31" fmla="*/ 0 h 150"/>
                <a:gd name="T32" fmla="*/ 0 w 150"/>
                <a:gd name="T33" fmla="*/ 75 h 150"/>
                <a:gd name="T34" fmla="*/ 75 w 150"/>
                <a:gd name="T35" fmla="*/ 150 h 150"/>
                <a:gd name="T36" fmla="*/ 150 w 150"/>
                <a:gd name="T37" fmla="*/ 75 h 150"/>
                <a:gd name="T38" fmla="*/ 140 w 150"/>
                <a:gd name="T39" fmla="*/ 75 h 150"/>
                <a:gd name="T40" fmla="*/ 75 w 150"/>
                <a:gd name="T41" fmla="*/ 140 h 150"/>
                <a:gd name="T42" fmla="*/ 9 w 150"/>
                <a:gd name="T43" fmla="*/ 75 h 150"/>
                <a:gd name="T44" fmla="*/ 75 w 150"/>
                <a:gd name="T45" fmla="*/ 10 h 150"/>
                <a:gd name="T46" fmla="*/ 140 w 150"/>
                <a:gd name="T47"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0" h="150">
                  <a:moveTo>
                    <a:pt x="82" y="43"/>
                  </a:moveTo>
                  <a:cubicBezTo>
                    <a:pt x="82" y="44"/>
                    <a:pt x="81" y="46"/>
                    <a:pt x="80" y="47"/>
                  </a:cubicBezTo>
                  <a:cubicBezTo>
                    <a:pt x="79" y="48"/>
                    <a:pt x="77" y="49"/>
                    <a:pt x="75" y="49"/>
                  </a:cubicBezTo>
                  <a:cubicBezTo>
                    <a:pt x="73" y="49"/>
                    <a:pt x="71" y="48"/>
                    <a:pt x="69" y="47"/>
                  </a:cubicBezTo>
                  <a:cubicBezTo>
                    <a:pt x="68" y="46"/>
                    <a:pt x="67" y="44"/>
                    <a:pt x="67" y="43"/>
                  </a:cubicBezTo>
                  <a:cubicBezTo>
                    <a:pt x="67" y="41"/>
                    <a:pt x="68" y="39"/>
                    <a:pt x="69" y="38"/>
                  </a:cubicBezTo>
                  <a:cubicBezTo>
                    <a:pt x="71" y="37"/>
                    <a:pt x="73" y="36"/>
                    <a:pt x="75" y="36"/>
                  </a:cubicBezTo>
                  <a:cubicBezTo>
                    <a:pt x="77" y="36"/>
                    <a:pt x="79" y="37"/>
                    <a:pt x="80" y="38"/>
                  </a:cubicBezTo>
                  <a:cubicBezTo>
                    <a:pt x="81" y="39"/>
                    <a:pt x="82" y="41"/>
                    <a:pt x="82" y="43"/>
                  </a:cubicBezTo>
                  <a:moveTo>
                    <a:pt x="68" y="114"/>
                  </a:moveTo>
                  <a:cubicBezTo>
                    <a:pt x="81" y="114"/>
                    <a:pt x="81" y="114"/>
                    <a:pt x="81" y="114"/>
                  </a:cubicBezTo>
                  <a:cubicBezTo>
                    <a:pt x="81" y="60"/>
                    <a:pt x="81" y="60"/>
                    <a:pt x="81" y="60"/>
                  </a:cubicBezTo>
                  <a:cubicBezTo>
                    <a:pt x="68" y="60"/>
                    <a:pt x="68" y="60"/>
                    <a:pt x="68" y="60"/>
                  </a:cubicBezTo>
                  <a:lnTo>
                    <a:pt x="68" y="114"/>
                  </a:lnTo>
                  <a:close/>
                  <a:moveTo>
                    <a:pt x="150" y="75"/>
                  </a:moveTo>
                  <a:cubicBezTo>
                    <a:pt x="150" y="34"/>
                    <a:pt x="116" y="0"/>
                    <a:pt x="75" y="0"/>
                  </a:cubicBezTo>
                  <a:cubicBezTo>
                    <a:pt x="33" y="0"/>
                    <a:pt x="0" y="34"/>
                    <a:pt x="0" y="75"/>
                  </a:cubicBezTo>
                  <a:cubicBezTo>
                    <a:pt x="0" y="116"/>
                    <a:pt x="33" y="150"/>
                    <a:pt x="75" y="150"/>
                  </a:cubicBezTo>
                  <a:cubicBezTo>
                    <a:pt x="116" y="150"/>
                    <a:pt x="150" y="116"/>
                    <a:pt x="150" y="75"/>
                  </a:cubicBezTo>
                  <a:close/>
                  <a:moveTo>
                    <a:pt x="140" y="75"/>
                  </a:moveTo>
                  <a:cubicBezTo>
                    <a:pt x="140" y="111"/>
                    <a:pt x="111" y="140"/>
                    <a:pt x="75" y="140"/>
                  </a:cubicBezTo>
                  <a:cubicBezTo>
                    <a:pt x="39" y="140"/>
                    <a:pt x="9" y="111"/>
                    <a:pt x="9" y="75"/>
                  </a:cubicBezTo>
                  <a:cubicBezTo>
                    <a:pt x="9" y="39"/>
                    <a:pt x="39" y="10"/>
                    <a:pt x="75" y="10"/>
                  </a:cubicBezTo>
                  <a:cubicBezTo>
                    <a:pt x="111" y="10"/>
                    <a:pt x="140" y="39"/>
                    <a:pt x="140" y="75"/>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19" name="Group 18"/>
          <p:cNvGrpSpPr/>
          <p:nvPr/>
        </p:nvGrpSpPr>
        <p:grpSpPr>
          <a:xfrm>
            <a:off x="5987589" y="3946350"/>
            <a:ext cx="5491447" cy="2734059"/>
            <a:chOff x="5987589" y="3946350"/>
            <a:chExt cx="5491447" cy="2734059"/>
          </a:xfrm>
        </p:grpSpPr>
        <p:sp>
          <p:nvSpPr>
            <p:cNvPr id="20" name="Title Tile"/>
            <p:cNvSpPr/>
            <p:nvPr/>
          </p:nvSpPr>
          <p:spPr bwMode="gray">
            <a:xfrm>
              <a:off x="5997647" y="3946350"/>
              <a:ext cx="5481387" cy="1835295"/>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274320" tIns="45718" rIns="91436" bIns="45718" numCol="1" rtlCol="0" anchor="ctr" anchorCtr="0" compatLnSpc="1">
              <a:prstTxWarp prst="textNoShape">
                <a:avLst/>
              </a:prstTxWarp>
            </a:bodyPr>
            <a:lstStyle/>
            <a:p>
              <a:pPr defTabSz="914099"/>
              <a:r>
                <a:rPr lang="en-US" sz="4000" dirty="0" smtClean="0">
                  <a:gradFill>
                    <a:gsLst>
                      <a:gs pos="2917">
                        <a:srgbClr val="FFFFFF">
                          <a:alpha val="9804"/>
                        </a:srgbClr>
                      </a:gs>
                      <a:gs pos="30000">
                        <a:srgbClr val="FFFFFF"/>
                      </a:gs>
                    </a:gsLst>
                    <a:lin ang="5400000" scaled="0"/>
                  </a:gradFill>
                  <a:ea typeface="Segoe UI" pitchFamily="34" charset="0"/>
                  <a:cs typeface="Segoe UI" pitchFamily="34" charset="0"/>
                </a:rPr>
                <a:t>Developer Network</a:t>
              </a:r>
              <a:endParaRPr lang="en-US" sz="4000" dirty="0">
                <a:gradFill>
                  <a:gsLst>
                    <a:gs pos="2917">
                      <a:srgbClr val="FFFFFF">
                        <a:alpha val="9804"/>
                      </a:srgbClr>
                    </a:gs>
                    <a:gs pos="30000">
                      <a:srgbClr val="FFFFFF"/>
                    </a:gs>
                  </a:gsLst>
                  <a:lin ang="5400000" scaled="0"/>
                </a:gradFill>
                <a:ea typeface="Segoe UI" pitchFamily="34" charset="0"/>
                <a:cs typeface="Segoe UI" pitchFamily="34" charset="0"/>
              </a:endParaRPr>
            </a:p>
          </p:txBody>
        </p:sp>
        <p:sp>
          <p:nvSpPr>
            <p:cNvPr id="21" name="Rectangle 20"/>
            <p:cNvSpPr/>
            <p:nvPr/>
          </p:nvSpPr>
          <p:spPr bwMode="auto">
            <a:xfrm>
              <a:off x="5987589" y="5766010"/>
              <a:ext cx="5491447" cy="914399"/>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endParaRPr lang="en-US" sz="2200" dirty="0">
                <a:solidFill>
                  <a:srgbClr val="FFFFFF">
                    <a:lumMod val="20000"/>
                    <a:lumOff val="80000"/>
                    <a:alpha val="99000"/>
                  </a:srgbClr>
                </a:solidFill>
                <a:ea typeface="Segoe UI" pitchFamily="34" charset="0"/>
                <a:cs typeface="Segoe UI" pitchFamily="34" charset="0"/>
              </a:endParaRPr>
            </a:p>
          </p:txBody>
        </p:sp>
        <p:sp>
          <p:nvSpPr>
            <p:cNvPr id="23" name="Rectangle 22"/>
            <p:cNvSpPr/>
            <p:nvPr/>
          </p:nvSpPr>
          <p:spPr bwMode="white">
            <a:xfrm>
              <a:off x="6569972" y="6177859"/>
              <a:ext cx="4642353" cy="369332"/>
            </a:xfrm>
            <a:prstGeom prst="rect">
              <a:avLst/>
            </a:prstGeom>
          </p:spPr>
          <p:txBody>
            <a:bodyPr wrap="square" lIns="182880">
              <a:spAutoFit/>
            </a:bodyPr>
            <a:lstStyle/>
            <a:p>
              <a:r>
                <a:rPr lang="en-US" dirty="0">
                  <a:solidFill>
                    <a:srgbClr val="FFFFFF"/>
                  </a:solidFill>
                  <a:hlinkClick r:id="rId4"/>
                </a:rPr>
                <a:t>http</a:t>
              </a:r>
              <a:r>
                <a:rPr lang="en-US" dirty="0" smtClean="0">
                  <a:solidFill>
                    <a:srgbClr val="FFFFFF"/>
                  </a:solidFill>
                  <a:hlinkClick r:id="rId4"/>
                </a:rPr>
                <a:t>://developer.microsoft.com </a:t>
              </a:r>
              <a:endParaRPr lang="en-US" dirty="0">
                <a:solidFill>
                  <a:srgbClr val="FFFFFF"/>
                </a:solidFill>
              </a:endParaRPr>
            </a:p>
          </p:txBody>
        </p:sp>
      </p:grpSp>
      <p:grpSp>
        <p:nvGrpSpPr>
          <p:cNvPr id="25" name="Group 24"/>
          <p:cNvGrpSpPr/>
          <p:nvPr/>
        </p:nvGrpSpPr>
        <p:grpSpPr>
          <a:xfrm>
            <a:off x="274639" y="3947146"/>
            <a:ext cx="5476342" cy="2733263"/>
            <a:chOff x="274639" y="3947146"/>
            <a:chExt cx="5476342" cy="2733263"/>
          </a:xfrm>
        </p:grpSpPr>
        <p:sp>
          <p:nvSpPr>
            <p:cNvPr id="26" name="TechEd Tile"/>
            <p:cNvSpPr/>
            <p:nvPr/>
          </p:nvSpPr>
          <p:spPr bwMode="gray">
            <a:xfrm>
              <a:off x="274639" y="3947146"/>
              <a:ext cx="5476339" cy="183450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274320" tIns="45718" rIns="91436" bIns="45718" numCol="1" rtlCol="0" anchor="ctr" anchorCtr="0" compatLnSpc="1">
              <a:prstTxWarp prst="textNoShape">
                <a:avLst/>
              </a:prstTxWarp>
            </a:bodyPr>
            <a:lstStyle/>
            <a:p>
              <a:pPr defTabSz="914099"/>
              <a:r>
                <a:rPr lang="en-US" sz="4000" dirty="0" smtClean="0">
                  <a:gradFill>
                    <a:gsLst>
                      <a:gs pos="2917">
                        <a:srgbClr val="FFFFFF">
                          <a:alpha val="9804"/>
                        </a:srgbClr>
                      </a:gs>
                      <a:gs pos="30000">
                        <a:srgbClr val="FFFFFF"/>
                      </a:gs>
                    </a:gsLst>
                    <a:lin ang="5400000" scaled="0"/>
                  </a:gradFill>
                  <a:ea typeface="Segoe UI" pitchFamily="34" charset="0"/>
                  <a:cs typeface="Segoe UI" pitchFamily="34" charset="0"/>
                </a:rPr>
                <a:t>TechNet</a:t>
              </a:r>
              <a:endParaRPr lang="en-US" sz="4000" dirty="0">
                <a:gradFill>
                  <a:gsLst>
                    <a:gs pos="2917">
                      <a:srgbClr val="FFFFFF">
                        <a:alpha val="9804"/>
                      </a:srgbClr>
                    </a:gs>
                    <a:gs pos="30000">
                      <a:srgbClr val="FFFFFF"/>
                    </a:gs>
                  </a:gsLst>
                  <a:lin ang="5400000" scaled="0"/>
                </a:gradFill>
                <a:ea typeface="Segoe UI" pitchFamily="34" charset="0"/>
                <a:cs typeface="Segoe UI" pitchFamily="34" charset="0"/>
              </a:endParaRPr>
            </a:p>
          </p:txBody>
        </p:sp>
        <p:sp>
          <p:nvSpPr>
            <p:cNvPr id="27" name="Rectangle 26"/>
            <p:cNvSpPr/>
            <p:nvPr/>
          </p:nvSpPr>
          <p:spPr bwMode="auto">
            <a:xfrm>
              <a:off x="274639" y="5766010"/>
              <a:ext cx="5476342" cy="914399"/>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endParaRPr lang="en-US" sz="2200" dirty="0">
                <a:solidFill>
                  <a:srgbClr val="FFFFFF">
                    <a:lumMod val="20000"/>
                    <a:lumOff val="80000"/>
                    <a:alpha val="99000"/>
                  </a:srgbClr>
                </a:solidFill>
                <a:ea typeface="Segoe UI" pitchFamily="34" charset="0"/>
                <a:cs typeface="Segoe UI" pitchFamily="34" charset="0"/>
              </a:endParaRPr>
            </a:p>
          </p:txBody>
        </p:sp>
        <p:sp>
          <p:nvSpPr>
            <p:cNvPr id="28" name="Rectangle 27"/>
            <p:cNvSpPr/>
            <p:nvPr/>
          </p:nvSpPr>
          <p:spPr>
            <a:xfrm>
              <a:off x="862109" y="5827493"/>
              <a:ext cx="2940805" cy="338554"/>
            </a:xfrm>
            <a:prstGeom prst="rect">
              <a:avLst/>
            </a:prstGeom>
          </p:spPr>
          <p:txBody>
            <a:bodyPr wrap="none" lIns="182880">
              <a:spAutoFit/>
            </a:bodyPr>
            <a:lstStyle/>
            <a:p>
              <a:pPr marL="0" lvl="1">
                <a:tabLst>
                  <a:tab pos="1828800" algn="l"/>
                </a:tabLst>
              </a:pPr>
              <a:r>
                <a:rPr lang="en-US" sz="1600" dirty="0">
                  <a:gradFill>
                    <a:gsLst>
                      <a:gs pos="1250">
                        <a:srgbClr val="505050"/>
                      </a:gs>
                      <a:gs pos="100000">
                        <a:srgbClr val="505050"/>
                      </a:gs>
                    </a:gsLst>
                    <a:lin ang="5400000" scaled="0"/>
                  </a:gradFill>
                  <a:ea typeface="Segoe UI" pitchFamily="34" charset="0"/>
                  <a:cs typeface="Segoe UI" pitchFamily="34" charset="0"/>
                </a:rPr>
                <a:t>Resources for IT Professionals</a:t>
              </a:r>
            </a:p>
          </p:txBody>
        </p:sp>
        <p:sp>
          <p:nvSpPr>
            <p:cNvPr id="29" name="Rectangle 28"/>
            <p:cNvSpPr/>
            <p:nvPr/>
          </p:nvSpPr>
          <p:spPr bwMode="white">
            <a:xfrm>
              <a:off x="860289" y="6177859"/>
              <a:ext cx="4169859" cy="369332"/>
            </a:xfrm>
            <a:prstGeom prst="rect">
              <a:avLst/>
            </a:prstGeom>
          </p:spPr>
          <p:txBody>
            <a:bodyPr wrap="square" lIns="182880">
              <a:spAutoFit/>
            </a:bodyPr>
            <a:lstStyle/>
            <a:p>
              <a:pPr>
                <a:spcBef>
                  <a:spcPts val="600"/>
                </a:spcBef>
                <a:buSzPct val="120000"/>
                <a:tabLst>
                  <a:tab pos="1828800" algn="l"/>
                </a:tabLst>
                <a:defRPr/>
              </a:pPr>
              <a:r>
                <a:rPr lang="en-US" dirty="0">
                  <a:solidFill>
                    <a:srgbClr val="FFFFFF"/>
                  </a:solidFill>
                  <a:hlinkClick r:id="rId5"/>
                </a:rPr>
                <a:t>http://microsoft.com/technet  </a:t>
              </a:r>
              <a:endParaRPr lang="en-US" dirty="0">
                <a:solidFill>
                  <a:srgbClr val="FFFFFF"/>
                </a:solidFill>
              </a:endParaRPr>
            </a:p>
          </p:txBody>
        </p:sp>
        <p:sp>
          <p:nvSpPr>
            <p:cNvPr id="30" name="Freeform 54"/>
            <p:cNvSpPr>
              <a:spLocks noEditPoints="1"/>
            </p:cNvSpPr>
            <p:nvPr/>
          </p:nvSpPr>
          <p:spPr bwMode="black">
            <a:xfrm>
              <a:off x="444595" y="6020803"/>
              <a:ext cx="441325" cy="404812"/>
            </a:xfrm>
            <a:custGeom>
              <a:avLst/>
              <a:gdLst>
                <a:gd name="T0" fmla="*/ 84 w 168"/>
                <a:gd name="T1" fmla="*/ 0 h 154"/>
                <a:gd name="T2" fmla="*/ 30 w 168"/>
                <a:gd name="T3" fmla="*/ 22 h 154"/>
                <a:gd name="T4" fmla="*/ 30 w 168"/>
                <a:gd name="T5" fmla="*/ 131 h 154"/>
                <a:gd name="T6" fmla="*/ 84 w 168"/>
                <a:gd name="T7" fmla="*/ 154 h 154"/>
                <a:gd name="T8" fmla="*/ 138 w 168"/>
                <a:gd name="T9" fmla="*/ 131 h 154"/>
                <a:gd name="T10" fmla="*/ 138 w 168"/>
                <a:gd name="T11" fmla="*/ 22 h 154"/>
                <a:gd name="T12" fmla="*/ 84 w 168"/>
                <a:gd name="T13" fmla="*/ 0 h 154"/>
                <a:gd name="T14" fmla="*/ 84 w 168"/>
                <a:gd name="T15" fmla="*/ 10 h 154"/>
                <a:gd name="T16" fmla="*/ 84 w 168"/>
                <a:gd name="T17" fmla="*/ 10 h 154"/>
                <a:gd name="T18" fmla="*/ 131 w 168"/>
                <a:gd name="T19" fmla="*/ 30 h 154"/>
                <a:gd name="T20" fmla="*/ 131 w 168"/>
                <a:gd name="T21" fmla="*/ 124 h 154"/>
                <a:gd name="T22" fmla="*/ 84 w 168"/>
                <a:gd name="T23" fmla="*/ 143 h 154"/>
                <a:gd name="T24" fmla="*/ 37 w 168"/>
                <a:gd name="T25" fmla="*/ 124 h 154"/>
                <a:gd name="T26" fmla="*/ 18 w 168"/>
                <a:gd name="T27" fmla="*/ 77 h 154"/>
                <a:gd name="T28" fmla="*/ 37 w 168"/>
                <a:gd name="T29" fmla="*/ 30 h 154"/>
                <a:gd name="T30" fmla="*/ 84 w 168"/>
                <a:gd name="T31" fmla="*/ 10 h 154"/>
                <a:gd name="T32" fmla="*/ 114 w 168"/>
                <a:gd name="T33" fmla="*/ 64 h 154"/>
                <a:gd name="T34" fmla="*/ 95 w 168"/>
                <a:gd name="T35" fmla="*/ 83 h 154"/>
                <a:gd name="T36" fmla="*/ 91 w 168"/>
                <a:gd name="T37" fmla="*/ 103 h 154"/>
                <a:gd name="T38" fmla="*/ 77 w 168"/>
                <a:gd name="T39" fmla="*/ 89 h 154"/>
                <a:gd name="T40" fmla="*/ 51 w 168"/>
                <a:gd name="T41" fmla="*/ 109 h 154"/>
                <a:gd name="T42" fmla="*/ 51 w 168"/>
                <a:gd name="T43" fmla="*/ 109 h 154"/>
                <a:gd name="T44" fmla="*/ 51 w 168"/>
                <a:gd name="T45" fmla="*/ 109 h 154"/>
                <a:gd name="T46" fmla="*/ 51 w 168"/>
                <a:gd name="T47" fmla="*/ 109 h 154"/>
                <a:gd name="T48" fmla="*/ 51 w 168"/>
                <a:gd name="T49" fmla="*/ 109 h 154"/>
                <a:gd name="T50" fmla="*/ 71 w 168"/>
                <a:gd name="T51" fmla="*/ 84 h 154"/>
                <a:gd name="T52" fmla="*/ 57 w 168"/>
                <a:gd name="T53" fmla="*/ 70 h 154"/>
                <a:gd name="T54" fmla="*/ 78 w 168"/>
                <a:gd name="T55" fmla="*/ 66 h 154"/>
                <a:gd name="T56" fmla="*/ 97 w 168"/>
                <a:gd name="T57" fmla="*/ 46 h 154"/>
                <a:gd name="T58" fmla="*/ 101 w 168"/>
                <a:gd name="T59" fmla="*/ 35 h 154"/>
                <a:gd name="T60" fmla="*/ 126 w 168"/>
                <a:gd name="T61" fmla="*/ 60 h 154"/>
                <a:gd name="T62" fmla="*/ 114 w 168"/>
                <a:gd name="T63" fmla="*/ 6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54">
                  <a:moveTo>
                    <a:pt x="84" y="0"/>
                  </a:moveTo>
                  <a:cubicBezTo>
                    <a:pt x="64" y="0"/>
                    <a:pt x="45" y="7"/>
                    <a:pt x="30" y="22"/>
                  </a:cubicBezTo>
                  <a:cubicBezTo>
                    <a:pt x="0" y="52"/>
                    <a:pt x="0" y="101"/>
                    <a:pt x="30" y="131"/>
                  </a:cubicBezTo>
                  <a:cubicBezTo>
                    <a:pt x="45" y="146"/>
                    <a:pt x="64" y="154"/>
                    <a:pt x="84" y="154"/>
                  </a:cubicBezTo>
                  <a:cubicBezTo>
                    <a:pt x="104" y="154"/>
                    <a:pt x="123" y="146"/>
                    <a:pt x="138" y="131"/>
                  </a:cubicBezTo>
                  <a:cubicBezTo>
                    <a:pt x="168" y="101"/>
                    <a:pt x="168" y="52"/>
                    <a:pt x="138" y="22"/>
                  </a:cubicBezTo>
                  <a:cubicBezTo>
                    <a:pt x="123" y="7"/>
                    <a:pt x="104" y="0"/>
                    <a:pt x="84" y="0"/>
                  </a:cubicBezTo>
                  <a:moveTo>
                    <a:pt x="84" y="10"/>
                  </a:moveTo>
                  <a:cubicBezTo>
                    <a:pt x="84" y="10"/>
                    <a:pt x="84" y="10"/>
                    <a:pt x="84" y="10"/>
                  </a:cubicBezTo>
                  <a:cubicBezTo>
                    <a:pt x="102" y="10"/>
                    <a:pt x="118" y="17"/>
                    <a:pt x="131" y="30"/>
                  </a:cubicBezTo>
                  <a:cubicBezTo>
                    <a:pt x="157" y="56"/>
                    <a:pt x="157" y="98"/>
                    <a:pt x="131" y="124"/>
                  </a:cubicBezTo>
                  <a:cubicBezTo>
                    <a:pt x="118" y="136"/>
                    <a:pt x="102" y="143"/>
                    <a:pt x="84" y="143"/>
                  </a:cubicBezTo>
                  <a:cubicBezTo>
                    <a:pt x="66" y="143"/>
                    <a:pt x="50" y="136"/>
                    <a:pt x="37" y="124"/>
                  </a:cubicBezTo>
                  <a:cubicBezTo>
                    <a:pt x="25" y="111"/>
                    <a:pt x="18" y="94"/>
                    <a:pt x="18" y="77"/>
                  </a:cubicBezTo>
                  <a:cubicBezTo>
                    <a:pt x="18" y="59"/>
                    <a:pt x="25" y="42"/>
                    <a:pt x="37" y="30"/>
                  </a:cubicBezTo>
                  <a:cubicBezTo>
                    <a:pt x="50" y="17"/>
                    <a:pt x="66" y="10"/>
                    <a:pt x="84" y="10"/>
                  </a:cubicBezTo>
                  <a:moveTo>
                    <a:pt x="114" y="64"/>
                  </a:moveTo>
                  <a:cubicBezTo>
                    <a:pt x="95" y="83"/>
                    <a:pt x="95" y="83"/>
                    <a:pt x="95" y="83"/>
                  </a:cubicBezTo>
                  <a:cubicBezTo>
                    <a:pt x="98" y="90"/>
                    <a:pt x="97" y="98"/>
                    <a:pt x="91" y="103"/>
                  </a:cubicBezTo>
                  <a:cubicBezTo>
                    <a:pt x="77" y="89"/>
                    <a:pt x="77" y="89"/>
                    <a:pt x="77" y="89"/>
                  </a:cubicBezTo>
                  <a:cubicBezTo>
                    <a:pt x="62" y="102"/>
                    <a:pt x="53" y="110"/>
                    <a:pt x="51" y="109"/>
                  </a:cubicBezTo>
                  <a:cubicBezTo>
                    <a:pt x="51" y="109"/>
                    <a:pt x="51" y="109"/>
                    <a:pt x="51" y="109"/>
                  </a:cubicBezTo>
                  <a:cubicBezTo>
                    <a:pt x="51" y="109"/>
                    <a:pt x="51" y="109"/>
                    <a:pt x="51" y="109"/>
                  </a:cubicBezTo>
                  <a:cubicBezTo>
                    <a:pt x="51" y="109"/>
                    <a:pt x="51" y="109"/>
                    <a:pt x="51" y="109"/>
                  </a:cubicBezTo>
                  <a:cubicBezTo>
                    <a:pt x="51" y="109"/>
                    <a:pt x="51" y="109"/>
                    <a:pt x="51" y="109"/>
                  </a:cubicBezTo>
                  <a:cubicBezTo>
                    <a:pt x="51" y="108"/>
                    <a:pt x="58" y="98"/>
                    <a:pt x="71" y="84"/>
                  </a:cubicBezTo>
                  <a:cubicBezTo>
                    <a:pt x="57" y="70"/>
                    <a:pt x="57" y="70"/>
                    <a:pt x="57" y="70"/>
                  </a:cubicBezTo>
                  <a:cubicBezTo>
                    <a:pt x="63" y="64"/>
                    <a:pt x="71" y="63"/>
                    <a:pt x="78" y="66"/>
                  </a:cubicBezTo>
                  <a:cubicBezTo>
                    <a:pt x="97" y="46"/>
                    <a:pt x="97" y="46"/>
                    <a:pt x="97" y="46"/>
                  </a:cubicBezTo>
                  <a:cubicBezTo>
                    <a:pt x="96" y="42"/>
                    <a:pt x="97" y="38"/>
                    <a:pt x="101" y="35"/>
                  </a:cubicBezTo>
                  <a:cubicBezTo>
                    <a:pt x="126" y="60"/>
                    <a:pt x="126" y="60"/>
                    <a:pt x="126" y="60"/>
                  </a:cubicBezTo>
                  <a:cubicBezTo>
                    <a:pt x="123" y="63"/>
                    <a:pt x="118" y="65"/>
                    <a:pt x="114" y="64"/>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31" name="Group 30"/>
          <p:cNvGrpSpPr/>
          <p:nvPr/>
        </p:nvGrpSpPr>
        <p:grpSpPr>
          <a:xfrm>
            <a:off x="274639" y="1214472"/>
            <a:ext cx="5476342" cy="2742476"/>
            <a:chOff x="274639" y="1214472"/>
            <a:chExt cx="5476342" cy="2742476"/>
          </a:xfrm>
        </p:grpSpPr>
        <p:sp>
          <p:nvSpPr>
            <p:cNvPr id="32" name="Rectangle 31"/>
            <p:cNvSpPr/>
            <p:nvPr/>
          </p:nvSpPr>
          <p:spPr bwMode="auto">
            <a:xfrm>
              <a:off x="274639" y="3040063"/>
              <a:ext cx="5476342" cy="916885"/>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endParaRPr lang="en-US" sz="2200" dirty="0">
                <a:solidFill>
                  <a:srgbClr val="FFFFFF">
                    <a:lumMod val="20000"/>
                    <a:lumOff val="80000"/>
                    <a:alpha val="99000"/>
                  </a:srgbClr>
                </a:solidFill>
                <a:ea typeface="Segoe UI" pitchFamily="34" charset="0"/>
                <a:cs typeface="Segoe UI" pitchFamily="34" charset="0"/>
              </a:endParaRPr>
            </a:p>
          </p:txBody>
        </p:sp>
        <p:sp>
          <p:nvSpPr>
            <p:cNvPr id="33" name="Rectangle 32"/>
            <p:cNvSpPr/>
            <p:nvPr/>
          </p:nvSpPr>
          <p:spPr>
            <a:xfrm>
              <a:off x="860289" y="3101713"/>
              <a:ext cx="2154116" cy="338554"/>
            </a:xfrm>
            <a:prstGeom prst="rect">
              <a:avLst/>
            </a:prstGeom>
          </p:spPr>
          <p:txBody>
            <a:bodyPr wrap="none" lIns="182880">
              <a:spAutoFit/>
            </a:bodyPr>
            <a:lstStyle/>
            <a:p>
              <a:pPr marL="0" lvl="1">
                <a:tabLst>
                  <a:tab pos="1828800" algn="l"/>
                </a:tabLst>
              </a:pPr>
              <a:r>
                <a:rPr lang="en-US" sz="1600" dirty="0" smtClean="0">
                  <a:gradFill>
                    <a:gsLst>
                      <a:gs pos="1250">
                        <a:srgbClr val="505050"/>
                      </a:gs>
                      <a:gs pos="100000">
                        <a:srgbClr val="505050"/>
                      </a:gs>
                    </a:gsLst>
                    <a:lin ang="5400000" scaled="0"/>
                  </a:gradFill>
                  <a:ea typeface="Segoe UI" pitchFamily="34" charset="0"/>
                  <a:cs typeface="Segoe UI" pitchFamily="34" charset="0"/>
                </a:rPr>
                <a:t>Sessions on Demand</a:t>
              </a:r>
              <a:endParaRPr lang="en-US" sz="1600" dirty="0">
                <a:gradFill>
                  <a:gsLst>
                    <a:gs pos="1250">
                      <a:srgbClr val="505050"/>
                    </a:gs>
                    <a:gs pos="100000">
                      <a:srgbClr val="505050"/>
                    </a:gs>
                  </a:gsLst>
                  <a:lin ang="5400000" scaled="0"/>
                </a:gradFill>
                <a:ea typeface="Segoe UI" pitchFamily="34" charset="0"/>
                <a:cs typeface="Segoe UI" pitchFamily="34" charset="0"/>
              </a:endParaRPr>
            </a:p>
          </p:txBody>
        </p:sp>
        <p:sp>
          <p:nvSpPr>
            <p:cNvPr id="34" name="Rectangle 33"/>
            <p:cNvSpPr/>
            <p:nvPr/>
          </p:nvSpPr>
          <p:spPr bwMode="white">
            <a:xfrm>
              <a:off x="862108" y="3453031"/>
              <a:ext cx="4642203" cy="369332"/>
            </a:xfrm>
            <a:prstGeom prst="rect">
              <a:avLst/>
            </a:prstGeom>
          </p:spPr>
          <p:txBody>
            <a:bodyPr wrap="square" lIns="182880">
              <a:spAutoFit/>
            </a:bodyPr>
            <a:lstStyle/>
            <a:p>
              <a:r>
                <a:rPr lang="en-US" u="sng" dirty="0">
                  <a:solidFill>
                    <a:srgbClr val="FFFFFF"/>
                  </a:solidFill>
                  <a:hlinkClick r:id="rId6"/>
                </a:rPr>
                <a:t>http://channel9.msdn.com/Events/TechEd</a:t>
              </a:r>
              <a:endParaRPr lang="en-US" dirty="0">
                <a:solidFill>
                  <a:srgbClr val="FFFFFF"/>
                </a:solidFill>
              </a:endParaRPr>
            </a:p>
          </p:txBody>
        </p:sp>
        <p:sp>
          <p:nvSpPr>
            <p:cNvPr id="35" name="Freeform 25"/>
            <p:cNvSpPr>
              <a:spLocks noEditPoints="1"/>
            </p:cNvSpPr>
            <p:nvPr/>
          </p:nvSpPr>
          <p:spPr bwMode="black">
            <a:xfrm flipH="1">
              <a:off x="468408" y="3294205"/>
              <a:ext cx="393700" cy="393700"/>
            </a:xfrm>
            <a:custGeom>
              <a:avLst/>
              <a:gdLst>
                <a:gd name="T0" fmla="*/ 50 w 150"/>
                <a:gd name="T1" fmla="*/ 75 h 150"/>
                <a:gd name="T2" fmla="*/ 90 w 150"/>
                <a:gd name="T3" fmla="*/ 45 h 150"/>
                <a:gd name="T4" fmla="*/ 90 w 150"/>
                <a:gd name="T5" fmla="*/ 105 h 150"/>
                <a:gd name="T6" fmla="*/ 50 w 150"/>
                <a:gd name="T7" fmla="*/ 75 h 150"/>
                <a:gd name="T8" fmla="*/ 75 w 150"/>
                <a:gd name="T9" fmla="*/ 140 h 150"/>
                <a:gd name="T10" fmla="*/ 10 w 150"/>
                <a:gd name="T11" fmla="*/ 75 h 150"/>
                <a:gd name="T12" fmla="*/ 75 w 150"/>
                <a:gd name="T13" fmla="*/ 10 h 150"/>
                <a:gd name="T14" fmla="*/ 140 w 150"/>
                <a:gd name="T15" fmla="*/ 75 h 150"/>
                <a:gd name="T16" fmla="*/ 75 w 150"/>
                <a:gd name="T17" fmla="*/ 140 h 150"/>
                <a:gd name="T18" fmla="*/ 75 w 150"/>
                <a:gd name="T19" fmla="*/ 150 h 150"/>
                <a:gd name="T20" fmla="*/ 150 w 150"/>
                <a:gd name="T21" fmla="*/ 75 h 150"/>
                <a:gd name="T22" fmla="*/ 75 w 150"/>
                <a:gd name="T23" fmla="*/ 0 h 150"/>
                <a:gd name="T24" fmla="*/ 0 w 150"/>
                <a:gd name="T25" fmla="*/ 75 h 150"/>
                <a:gd name="T26" fmla="*/ 75 w 15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50">
                  <a:moveTo>
                    <a:pt x="50" y="75"/>
                  </a:moveTo>
                  <a:cubicBezTo>
                    <a:pt x="90" y="45"/>
                    <a:pt x="90" y="45"/>
                    <a:pt x="90" y="45"/>
                  </a:cubicBezTo>
                  <a:cubicBezTo>
                    <a:pt x="90" y="105"/>
                    <a:pt x="90" y="105"/>
                    <a:pt x="90" y="105"/>
                  </a:cubicBezTo>
                  <a:lnTo>
                    <a:pt x="50" y="75"/>
                  </a:lnTo>
                  <a:close/>
                  <a:moveTo>
                    <a:pt x="75" y="140"/>
                  </a:moveTo>
                  <a:cubicBezTo>
                    <a:pt x="39" y="140"/>
                    <a:pt x="10" y="111"/>
                    <a:pt x="10" y="75"/>
                  </a:cubicBezTo>
                  <a:cubicBezTo>
                    <a:pt x="10" y="39"/>
                    <a:pt x="39" y="10"/>
                    <a:pt x="75" y="10"/>
                  </a:cubicBezTo>
                  <a:cubicBezTo>
                    <a:pt x="111" y="10"/>
                    <a:pt x="140" y="39"/>
                    <a:pt x="140" y="75"/>
                  </a:cubicBezTo>
                  <a:cubicBezTo>
                    <a:pt x="140" y="111"/>
                    <a:pt x="111" y="140"/>
                    <a:pt x="75" y="140"/>
                  </a:cubicBezTo>
                  <a:moveTo>
                    <a:pt x="75" y="150"/>
                  </a:moveTo>
                  <a:cubicBezTo>
                    <a:pt x="116" y="150"/>
                    <a:pt x="150" y="116"/>
                    <a:pt x="150" y="75"/>
                  </a:cubicBezTo>
                  <a:cubicBezTo>
                    <a:pt x="150" y="34"/>
                    <a:pt x="116" y="0"/>
                    <a:pt x="75" y="0"/>
                  </a:cubicBezTo>
                  <a:cubicBezTo>
                    <a:pt x="34" y="0"/>
                    <a:pt x="0" y="34"/>
                    <a:pt x="0" y="75"/>
                  </a:cubicBezTo>
                  <a:cubicBezTo>
                    <a:pt x="0" y="116"/>
                    <a:pt x="34" y="150"/>
                    <a:pt x="75" y="150"/>
                  </a:cubicBezTo>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pic>
          <p:nvPicPr>
            <p:cNvPr id="36" name="Picture 35"/>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274639" y="1214472"/>
              <a:ext cx="5474682" cy="1841152"/>
            </a:xfrm>
            <a:prstGeom prst="rect">
              <a:avLst/>
            </a:prstGeom>
          </p:spPr>
        </p:pic>
      </p:grpSp>
      <p:sp>
        <p:nvSpPr>
          <p:cNvPr id="37" name="Freeform 54"/>
          <p:cNvSpPr>
            <a:spLocks noEditPoints="1"/>
          </p:cNvSpPr>
          <p:nvPr/>
        </p:nvSpPr>
        <p:spPr bwMode="black">
          <a:xfrm>
            <a:off x="6121301" y="6038298"/>
            <a:ext cx="441325" cy="404812"/>
          </a:xfrm>
          <a:custGeom>
            <a:avLst/>
            <a:gdLst>
              <a:gd name="T0" fmla="*/ 84 w 168"/>
              <a:gd name="T1" fmla="*/ 0 h 154"/>
              <a:gd name="T2" fmla="*/ 30 w 168"/>
              <a:gd name="T3" fmla="*/ 22 h 154"/>
              <a:gd name="T4" fmla="*/ 30 w 168"/>
              <a:gd name="T5" fmla="*/ 131 h 154"/>
              <a:gd name="T6" fmla="*/ 84 w 168"/>
              <a:gd name="T7" fmla="*/ 154 h 154"/>
              <a:gd name="T8" fmla="*/ 138 w 168"/>
              <a:gd name="T9" fmla="*/ 131 h 154"/>
              <a:gd name="T10" fmla="*/ 138 w 168"/>
              <a:gd name="T11" fmla="*/ 22 h 154"/>
              <a:gd name="T12" fmla="*/ 84 w 168"/>
              <a:gd name="T13" fmla="*/ 0 h 154"/>
              <a:gd name="T14" fmla="*/ 84 w 168"/>
              <a:gd name="T15" fmla="*/ 10 h 154"/>
              <a:gd name="T16" fmla="*/ 84 w 168"/>
              <a:gd name="T17" fmla="*/ 10 h 154"/>
              <a:gd name="T18" fmla="*/ 131 w 168"/>
              <a:gd name="T19" fmla="*/ 30 h 154"/>
              <a:gd name="T20" fmla="*/ 131 w 168"/>
              <a:gd name="T21" fmla="*/ 124 h 154"/>
              <a:gd name="T22" fmla="*/ 84 w 168"/>
              <a:gd name="T23" fmla="*/ 143 h 154"/>
              <a:gd name="T24" fmla="*/ 37 w 168"/>
              <a:gd name="T25" fmla="*/ 124 h 154"/>
              <a:gd name="T26" fmla="*/ 18 w 168"/>
              <a:gd name="T27" fmla="*/ 77 h 154"/>
              <a:gd name="T28" fmla="*/ 37 w 168"/>
              <a:gd name="T29" fmla="*/ 30 h 154"/>
              <a:gd name="T30" fmla="*/ 84 w 168"/>
              <a:gd name="T31" fmla="*/ 10 h 154"/>
              <a:gd name="T32" fmla="*/ 114 w 168"/>
              <a:gd name="T33" fmla="*/ 64 h 154"/>
              <a:gd name="T34" fmla="*/ 95 w 168"/>
              <a:gd name="T35" fmla="*/ 83 h 154"/>
              <a:gd name="T36" fmla="*/ 91 w 168"/>
              <a:gd name="T37" fmla="*/ 103 h 154"/>
              <a:gd name="T38" fmla="*/ 77 w 168"/>
              <a:gd name="T39" fmla="*/ 89 h 154"/>
              <a:gd name="T40" fmla="*/ 51 w 168"/>
              <a:gd name="T41" fmla="*/ 109 h 154"/>
              <a:gd name="T42" fmla="*/ 51 w 168"/>
              <a:gd name="T43" fmla="*/ 109 h 154"/>
              <a:gd name="T44" fmla="*/ 51 w 168"/>
              <a:gd name="T45" fmla="*/ 109 h 154"/>
              <a:gd name="T46" fmla="*/ 51 w 168"/>
              <a:gd name="T47" fmla="*/ 109 h 154"/>
              <a:gd name="T48" fmla="*/ 51 w 168"/>
              <a:gd name="T49" fmla="*/ 109 h 154"/>
              <a:gd name="T50" fmla="*/ 71 w 168"/>
              <a:gd name="T51" fmla="*/ 84 h 154"/>
              <a:gd name="T52" fmla="*/ 57 w 168"/>
              <a:gd name="T53" fmla="*/ 70 h 154"/>
              <a:gd name="T54" fmla="*/ 78 w 168"/>
              <a:gd name="T55" fmla="*/ 66 h 154"/>
              <a:gd name="T56" fmla="*/ 97 w 168"/>
              <a:gd name="T57" fmla="*/ 46 h 154"/>
              <a:gd name="T58" fmla="*/ 101 w 168"/>
              <a:gd name="T59" fmla="*/ 35 h 154"/>
              <a:gd name="T60" fmla="*/ 126 w 168"/>
              <a:gd name="T61" fmla="*/ 60 h 154"/>
              <a:gd name="T62" fmla="*/ 114 w 168"/>
              <a:gd name="T63" fmla="*/ 6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54">
                <a:moveTo>
                  <a:pt x="84" y="0"/>
                </a:moveTo>
                <a:cubicBezTo>
                  <a:pt x="64" y="0"/>
                  <a:pt x="45" y="7"/>
                  <a:pt x="30" y="22"/>
                </a:cubicBezTo>
                <a:cubicBezTo>
                  <a:pt x="0" y="52"/>
                  <a:pt x="0" y="101"/>
                  <a:pt x="30" y="131"/>
                </a:cubicBezTo>
                <a:cubicBezTo>
                  <a:pt x="45" y="146"/>
                  <a:pt x="64" y="154"/>
                  <a:pt x="84" y="154"/>
                </a:cubicBezTo>
                <a:cubicBezTo>
                  <a:pt x="104" y="154"/>
                  <a:pt x="123" y="146"/>
                  <a:pt x="138" y="131"/>
                </a:cubicBezTo>
                <a:cubicBezTo>
                  <a:pt x="168" y="101"/>
                  <a:pt x="168" y="52"/>
                  <a:pt x="138" y="22"/>
                </a:cubicBezTo>
                <a:cubicBezTo>
                  <a:pt x="123" y="7"/>
                  <a:pt x="104" y="0"/>
                  <a:pt x="84" y="0"/>
                </a:cubicBezTo>
                <a:moveTo>
                  <a:pt x="84" y="10"/>
                </a:moveTo>
                <a:cubicBezTo>
                  <a:pt x="84" y="10"/>
                  <a:pt x="84" y="10"/>
                  <a:pt x="84" y="10"/>
                </a:cubicBezTo>
                <a:cubicBezTo>
                  <a:pt x="102" y="10"/>
                  <a:pt x="118" y="17"/>
                  <a:pt x="131" y="30"/>
                </a:cubicBezTo>
                <a:cubicBezTo>
                  <a:pt x="157" y="56"/>
                  <a:pt x="157" y="98"/>
                  <a:pt x="131" y="124"/>
                </a:cubicBezTo>
                <a:cubicBezTo>
                  <a:pt x="118" y="136"/>
                  <a:pt x="102" y="143"/>
                  <a:pt x="84" y="143"/>
                </a:cubicBezTo>
                <a:cubicBezTo>
                  <a:pt x="66" y="143"/>
                  <a:pt x="50" y="136"/>
                  <a:pt x="37" y="124"/>
                </a:cubicBezTo>
                <a:cubicBezTo>
                  <a:pt x="25" y="111"/>
                  <a:pt x="18" y="94"/>
                  <a:pt x="18" y="77"/>
                </a:cubicBezTo>
                <a:cubicBezTo>
                  <a:pt x="18" y="59"/>
                  <a:pt x="25" y="42"/>
                  <a:pt x="37" y="30"/>
                </a:cubicBezTo>
                <a:cubicBezTo>
                  <a:pt x="50" y="17"/>
                  <a:pt x="66" y="10"/>
                  <a:pt x="84" y="10"/>
                </a:cubicBezTo>
                <a:moveTo>
                  <a:pt x="114" y="64"/>
                </a:moveTo>
                <a:cubicBezTo>
                  <a:pt x="95" y="83"/>
                  <a:pt x="95" y="83"/>
                  <a:pt x="95" y="83"/>
                </a:cubicBezTo>
                <a:cubicBezTo>
                  <a:pt x="98" y="90"/>
                  <a:pt x="97" y="98"/>
                  <a:pt x="91" y="103"/>
                </a:cubicBezTo>
                <a:cubicBezTo>
                  <a:pt x="77" y="89"/>
                  <a:pt x="77" y="89"/>
                  <a:pt x="77" y="89"/>
                </a:cubicBezTo>
                <a:cubicBezTo>
                  <a:pt x="62" y="102"/>
                  <a:pt x="53" y="110"/>
                  <a:pt x="51" y="109"/>
                </a:cubicBezTo>
                <a:cubicBezTo>
                  <a:pt x="51" y="109"/>
                  <a:pt x="51" y="109"/>
                  <a:pt x="51" y="109"/>
                </a:cubicBezTo>
                <a:cubicBezTo>
                  <a:pt x="51" y="109"/>
                  <a:pt x="51" y="109"/>
                  <a:pt x="51" y="109"/>
                </a:cubicBezTo>
                <a:cubicBezTo>
                  <a:pt x="51" y="109"/>
                  <a:pt x="51" y="109"/>
                  <a:pt x="51" y="109"/>
                </a:cubicBezTo>
                <a:cubicBezTo>
                  <a:pt x="51" y="109"/>
                  <a:pt x="51" y="109"/>
                  <a:pt x="51" y="109"/>
                </a:cubicBezTo>
                <a:cubicBezTo>
                  <a:pt x="51" y="108"/>
                  <a:pt x="58" y="98"/>
                  <a:pt x="71" y="84"/>
                </a:cubicBezTo>
                <a:cubicBezTo>
                  <a:pt x="57" y="70"/>
                  <a:pt x="57" y="70"/>
                  <a:pt x="57" y="70"/>
                </a:cubicBezTo>
                <a:cubicBezTo>
                  <a:pt x="63" y="64"/>
                  <a:pt x="71" y="63"/>
                  <a:pt x="78" y="66"/>
                </a:cubicBezTo>
                <a:cubicBezTo>
                  <a:pt x="97" y="46"/>
                  <a:pt x="97" y="46"/>
                  <a:pt x="97" y="46"/>
                </a:cubicBezTo>
                <a:cubicBezTo>
                  <a:pt x="96" y="42"/>
                  <a:pt x="97" y="38"/>
                  <a:pt x="101" y="35"/>
                </a:cubicBezTo>
                <a:cubicBezTo>
                  <a:pt x="126" y="60"/>
                  <a:pt x="126" y="60"/>
                  <a:pt x="126" y="60"/>
                </a:cubicBezTo>
                <a:cubicBezTo>
                  <a:pt x="123" y="63"/>
                  <a:pt x="118" y="65"/>
                  <a:pt x="114" y="64"/>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Tree>
    <p:extLst>
      <p:ext uri="{BB962C8B-B14F-4D97-AF65-F5344CB8AC3E}">
        <p14:creationId xmlns:p14="http://schemas.microsoft.com/office/powerpoint/2010/main" val="40776237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750"/>
                                        <p:tgtEl>
                                          <p:spTgt spid="31"/>
                                        </p:tgtEl>
                                      </p:cBhvr>
                                    </p:animEffect>
                                  </p:childTnLst>
                                </p:cTn>
                              </p:par>
                              <p:par>
                                <p:cTn id="8" presetID="63" presetClass="path" presetSubtype="0" decel="100000" fill="hold" nodeType="withEffect">
                                  <p:stCondLst>
                                    <p:cond delay="0"/>
                                  </p:stCondLst>
                                  <p:childTnLst>
                                    <p:animMotion origin="layout" path="M -0.02413 3.26827E-6 L 0 3.26827E-6 " pathEditMode="relative" rAng="0" ptsTypes="AA">
                                      <p:cBhvr>
                                        <p:cTn id="9" dur="750" fill="hold"/>
                                        <p:tgtEl>
                                          <p:spTgt spid="31"/>
                                        </p:tgtEl>
                                        <p:attrNameLst>
                                          <p:attrName>ppt_x</p:attrName>
                                          <p:attrName>ppt_y</p:attrName>
                                        </p:attrNameLst>
                                      </p:cBhvr>
                                      <p:rCtr x="1200" y="0"/>
                                    </p:animMotion>
                                  </p:childTnLst>
                                </p:cTn>
                              </p:par>
                              <p:par>
                                <p:cTn id="10" presetID="10" presetClass="entr" presetSubtype="0" fill="hold" nodeType="withEffect">
                                  <p:stCondLst>
                                    <p:cond delay="1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100"/>
                                  </p:stCondLst>
                                  <p:childTnLst>
                                    <p:animMotion origin="layout" path="M -0.02413 3.26827E-6 L 0 3.26827E-6 " pathEditMode="relative" rAng="0" ptsTypes="AA">
                                      <p:cBhvr>
                                        <p:cTn id="14" dur="750" fill="hold"/>
                                        <p:tgtEl>
                                          <p:spTgt spid="13"/>
                                        </p:tgtEl>
                                        <p:attrNameLst>
                                          <p:attrName>ppt_x</p:attrName>
                                          <p:attrName>ppt_y</p:attrName>
                                        </p:attrNameLst>
                                      </p:cBhvr>
                                      <p:rCtr x="1200" y="0"/>
                                    </p:animMotion>
                                  </p:childTnLst>
                                </p:cTn>
                              </p:par>
                              <p:par>
                                <p:cTn id="15" presetID="10" presetClass="entr" presetSubtype="0" fill="hold" nodeType="withEffect">
                                  <p:stCondLst>
                                    <p:cond delay="20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750"/>
                                        <p:tgtEl>
                                          <p:spTgt spid="25"/>
                                        </p:tgtEl>
                                      </p:cBhvr>
                                    </p:animEffect>
                                  </p:childTnLst>
                                </p:cTn>
                              </p:par>
                              <p:par>
                                <p:cTn id="18" presetID="63" presetClass="path" presetSubtype="0" decel="100000" fill="hold" nodeType="withEffect">
                                  <p:stCondLst>
                                    <p:cond delay="200"/>
                                  </p:stCondLst>
                                  <p:childTnLst>
                                    <p:animMotion origin="layout" path="M -0.02413 3.26827E-6 L 0 3.26827E-6 " pathEditMode="relative" rAng="0" ptsTypes="AA">
                                      <p:cBhvr>
                                        <p:cTn id="19" dur="750" fill="hold"/>
                                        <p:tgtEl>
                                          <p:spTgt spid="25"/>
                                        </p:tgtEl>
                                        <p:attrNameLst>
                                          <p:attrName>ppt_x</p:attrName>
                                          <p:attrName>ppt_y</p:attrName>
                                        </p:attrNameLst>
                                      </p:cBhvr>
                                      <p:rCtr x="1200" y="0"/>
                                    </p:animMotion>
                                  </p:childTnLst>
                                </p:cTn>
                              </p:par>
                              <p:par>
                                <p:cTn id="20" presetID="10" presetClass="entr" presetSubtype="0" fill="hold" nodeType="withEffect">
                                  <p:stCondLst>
                                    <p:cond delay="3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750"/>
                                        <p:tgtEl>
                                          <p:spTgt spid="19"/>
                                        </p:tgtEl>
                                      </p:cBhvr>
                                    </p:animEffect>
                                  </p:childTnLst>
                                </p:cTn>
                              </p:par>
                              <p:par>
                                <p:cTn id="23" presetID="63" presetClass="path" presetSubtype="0" decel="100000" fill="hold" nodeType="withEffect">
                                  <p:stCondLst>
                                    <p:cond delay="300"/>
                                  </p:stCondLst>
                                  <p:childTnLst>
                                    <p:animMotion origin="layout" path="M -0.02413 3.26827E-6 L 0 3.26827E-6 " pathEditMode="relative" rAng="0" ptsTypes="AA">
                                      <p:cBhvr>
                                        <p:cTn id="24" dur="750" fill="hold"/>
                                        <p:tgtEl>
                                          <p:spTgt spid="19"/>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Please Complete An Evaluation Form</a:t>
            </a:r>
            <a:br>
              <a:rPr lang="en-US" dirty="0"/>
            </a:br>
            <a:r>
              <a:rPr lang="en-US" sz="4400" dirty="0"/>
              <a:t>Your input is important</a:t>
            </a:r>
            <a:r>
              <a:rPr lang="en-US" sz="4400" dirty="0" smtClean="0"/>
              <a:t>!</a:t>
            </a:r>
            <a:endParaRPr lang="en-US" dirty="0"/>
          </a:p>
        </p:txBody>
      </p:sp>
      <p:sp>
        <p:nvSpPr>
          <p:cNvPr id="9" name="Text Placeholder 2"/>
          <p:cNvSpPr txBox="1">
            <a:spLocks/>
          </p:cNvSpPr>
          <p:nvPr/>
        </p:nvSpPr>
        <p:spPr>
          <a:xfrm>
            <a:off x="207934" y="2568267"/>
            <a:ext cx="4023956" cy="129377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1600" indent="0">
              <a:spcBef>
                <a:spcPts val="0"/>
              </a:spcBef>
              <a:buClr>
                <a:srgbClr val="FFFFFF"/>
              </a:buClr>
              <a:buFontTx/>
              <a:buNone/>
            </a:pPr>
            <a:r>
              <a:rPr lang="en-US" sz="2800" u="sng" dirty="0">
                <a:gradFill>
                  <a:gsLst>
                    <a:gs pos="1250">
                      <a:srgbClr val="FFFFFF"/>
                    </a:gs>
                    <a:gs pos="100000">
                      <a:srgbClr val="FFFFFF"/>
                    </a:gs>
                  </a:gsLst>
                  <a:lin ang="5400000" scaled="0"/>
                </a:gradFill>
              </a:rPr>
              <a:t>TechEd Schedule Builder </a:t>
            </a:r>
            <a:endParaRPr lang="en-US" sz="2800" u="sng" dirty="0" smtClean="0">
              <a:gradFill>
                <a:gsLst>
                  <a:gs pos="1250">
                    <a:srgbClr val="FFFFFF"/>
                  </a:gs>
                  <a:gs pos="100000">
                    <a:srgbClr val="FFFFFF"/>
                  </a:gs>
                </a:gsLst>
                <a:lin ang="5400000" scaled="0"/>
              </a:gradFill>
            </a:endParaRPr>
          </a:p>
          <a:p>
            <a:pPr marL="101600" indent="0" algn="ctr">
              <a:spcBef>
                <a:spcPts val="0"/>
              </a:spcBef>
              <a:buClr>
                <a:srgbClr val="FFFFFF"/>
              </a:buClr>
              <a:buFontTx/>
              <a:buNone/>
            </a:pPr>
            <a:r>
              <a:rPr lang="en-US" sz="2400" dirty="0" smtClean="0">
                <a:gradFill>
                  <a:gsLst>
                    <a:gs pos="1250">
                      <a:srgbClr val="FFFFFF"/>
                    </a:gs>
                    <a:gs pos="100000">
                      <a:srgbClr val="FFFFFF"/>
                    </a:gs>
                  </a:gsLst>
                  <a:lin ang="5400000" scaled="0"/>
                </a:gradFill>
              </a:rPr>
              <a:t>CommNet </a:t>
            </a:r>
            <a:r>
              <a:rPr lang="en-US" sz="2400" dirty="0">
                <a:gradFill>
                  <a:gsLst>
                    <a:gs pos="1250">
                      <a:srgbClr val="FFFFFF"/>
                    </a:gs>
                    <a:gs pos="100000">
                      <a:srgbClr val="FFFFFF"/>
                    </a:gs>
                  </a:gsLst>
                  <a:lin ang="5400000" scaled="0"/>
                </a:gradFill>
              </a:rPr>
              <a:t>station </a:t>
            </a:r>
            <a:r>
              <a:rPr lang="en-US" sz="2400" dirty="0" smtClean="0">
                <a:gradFill>
                  <a:gsLst>
                    <a:gs pos="1250">
                      <a:srgbClr val="FFFFFF"/>
                    </a:gs>
                    <a:gs pos="100000">
                      <a:srgbClr val="FFFFFF"/>
                    </a:gs>
                  </a:gsLst>
                  <a:lin ang="5400000" scaled="0"/>
                </a:gradFill>
              </a:rPr>
              <a:t>or PC</a:t>
            </a:r>
          </a:p>
        </p:txBody>
      </p:sp>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b="48042"/>
          <a:stretch/>
        </p:blipFill>
        <p:spPr>
          <a:xfrm>
            <a:off x="4954934" y="3581319"/>
            <a:ext cx="3390998" cy="3421143"/>
          </a:xfrm>
          <a:prstGeom prst="rect">
            <a:avLst/>
          </a:prstGeom>
        </p:spPr>
      </p:pic>
      <p:pic>
        <p:nvPicPr>
          <p:cNvPr id="13"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986982" y="3581318"/>
            <a:ext cx="3119115" cy="3119115"/>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2"/>
          <p:cNvSpPr txBox="1">
            <a:spLocks/>
          </p:cNvSpPr>
          <p:nvPr/>
        </p:nvSpPr>
        <p:spPr>
          <a:xfrm>
            <a:off x="4769627" y="2496990"/>
            <a:ext cx="3588183" cy="154842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1600" indent="0" algn="ctr">
              <a:lnSpc>
                <a:spcPct val="100000"/>
              </a:lnSpc>
              <a:spcBef>
                <a:spcPts val="0"/>
              </a:spcBef>
              <a:buClr>
                <a:srgbClr val="FFFFFF"/>
              </a:buClr>
              <a:buFontTx/>
              <a:buNone/>
            </a:pPr>
            <a:r>
              <a:rPr lang="en-US" sz="2800" u="sng" dirty="0">
                <a:gradFill>
                  <a:gsLst>
                    <a:gs pos="1250">
                      <a:srgbClr val="FFFFFF"/>
                    </a:gs>
                    <a:gs pos="100000">
                      <a:srgbClr val="FFFFFF"/>
                    </a:gs>
                  </a:gsLst>
                  <a:lin ang="5400000" scaled="0"/>
                </a:gradFill>
              </a:rPr>
              <a:t>TechEd Mobile </a:t>
            </a:r>
            <a:r>
              <a:rPr lang="en-US" sz="2800" u="sng" dirty="0" smtClean="0">
                <a:gradFill>
                  <a:gsLst>
                    <a:gs pos="1250">
                      <a:srgbClr val="FFFFFF"/>
                    </a:gs>
                    <a:gs pos="100000">
                      <a:srgbClr val="FFFFFF"/>
                    </a:gs>
                  </a:gsLst>
                  <a:lin ang="5400000" scaled="0"/>
                </a:gradFill>
              </a:rPr>
              <a:t>app</a:t>
            </a:r>
          </a:p>
          <a:p>
            <a:pPr marL="101600" indent="0" algn="ctr">
              <a:lnSpc>
                <a:spcPct val="100000"/>
              </a:lnSpc>
              <a:spcBef>
                <a:spcPts val="0"/>
              </a:spcBef>
              <a:buClr>
                <a:srgbClr val="FFFFFF"/>
              </a:buClr>
              <a:buFontTx/>
              <a:buNone/>
            </a:pPr>
            <a:r>
              <a:rPr lang="en-US" sz="2400" dirty="0" smtClean="0">
                <a:gradFill>
                  <a:gsLst>
                    <a:gs pos="1250">
                      <a:srgbClr val="FFFFFF"/>
                    </a:gs>
                    <a:gs pos="100000">
                      <a:srgbClr val="FFFFFF"/>
                    </a:gs>
                  </a:gsLst>
                  <a:lin ang="5400000" scaled="0"/>
                </a:gradFill>
              </a:rPr>
              <a:t>Phone or Tablet</a:t>
            </a:r>
            <a:r>
              <a:rPr lang="en-US" sz="2800" u="sng" dirty="0" smtClean="0">
                <a:gradFill>
                  <a:gsLst>
                    <a:gs pos="1250">
                      <a:srgbClr val="FFFFFF"/>
                    </a:gs>
                    <a:gs pos="100000">
                      <a:srgbClr val="FFFFFF"/>
                    </a:gs>
                  </a:gsLst>
                  <a:lin ang="5400000" scaled="0"/>
                </a:gradFill>
              </a:rPr>
              <a:t> </a:t>
            </a:r>
          </a:p>
        </p:txBody>
      </p:sp>
      <p:sp>
        <p:nvSpPr>
          <p:cNvPr id="18" name="Text Placeholder 2"/>
          <p:cNvSpPr txBox="1">
            <a:spLocks/>
          </p:cNvSpPr>
          <p:nvPr/>
        </p:nvSpPr>
        <p:spPr>
          <a:xfrm>
            <a:off x="9036053" y="2495478"/>
            <a:ext cx="3150539" cy="62897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1600" indent="0" algn="ctr">
              <a:spcAft>
                <a:spcPts val="600"/>
              </a:spcAft>
              <a:buClr>
                <a:srgbClr val="FFFFFF"/>
              </a:buClr>
              <a:buFontTx/>
              <a:buNone/>
            </a:pPr>
            <a:r>
              <a:rPr lang="en-US" sz="2800" u="sng" dirty="0" smtClean="0">
                <a:gradFill>
                  <a:gsLst>
                    <a:gs pos="1250">
                      <a:srgbClr val="FFFFFF"/>
                    </a:gs>
                    <a:gs pos="100000">
                      <a:srgbClr val="FFFFFF"/>
                    </a:gs>
                  </a:gsLst>
                  <a:lin ang="5400000" scaled="0"/>
                </a:gradFill>
              </a:rPr>
              <a:t>QR code</a:t>
            </a:r>
          </a:p>
        </p:txBody>
      </p:sp>
      <p:grpSp>
        <p:nvGrpSpPr>
          <p:cNvPr id="5" name="Group 4"/>
          <p:cNvGrpSpPr/>
          <p:nvPr/>
        </p:nvGrpSpPr>
        <p:grpSpPr>
          <a:xfrm>
            <a:off x="387213" y="3526770"/>
            <a:ext cx="4060839" cy="3475692"/>
            <a:chOff x="328598" y="3526770"/>
            <a:chExt cx="4060839" cy="3475692"/>
          </a:xfrm>
        </p:grpSpPr>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8598" y="3526870"/>
              <a:ext cx="4060839" cy="3475492"/>
            </a:xfrm>
            <a:prstGeom prst="rect">
              <a:avLst/>
            </a:prstGeom>
          </p:spPr>
        </p:pic>
        <p:sp>
          <p:nvSpPr>
            <p:cNvPr id="4" name="Rectangle 3"/>
            <p:cNvSpPr/>
            <p:nvPr/>
          </p:nvSpPr>
          <p:spPr bwMode="auto">
            <a:xfrm>
              <a:off x="328598" y="3526770"/>
              <a:ext cx="4060839" cy="3475692"/>
            </a:xfrm>
            <a:prstGeom prst="rect">
              <a:avLst/>
            </a:prstGeom>
            <a:gradFill flip="none" rotWithShape="1">
              <a:gsLst>
                <a:gs pos="18000">
                  <a:schemeClr val="bg2">
                    <a:alpha val="0"/>
                  </a:schemeClr>
                </a:gs>
                <a:gs pos="59000">
                  <a:srgbClr val="442359">
                    <a:alpha val="50000"/>
                  </a:srgbClr>
                </a:gs>
                <a:gs pos="92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50803608"/>
      </p:ext>
    </p:extLst>
  </p:cSld>
  <p:clrMapOvr>
    <a:masterClrMapping/>
  </p:clrMapOvr>
  <p:transition spd="slow">
    <p:push/>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Evaluate this session</a:t>
            </a:r>
            <a:endParaRPr lang="en-US" dirty="0"/>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75830" y="1212849"/>
            <a:ext cx="5484814" cy="5484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254868"/>
      </p:ext>
    </p:extLst>
  </p:cSld>
  <p:clrMapOvr>
    <a:masterClrMapping/>
  </p:clrMapOvr>
  <p:transition spd="slow">
    <p:push/>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459230" y="2792817"/>
            <a:ext cx="3288506" cy="704445"/>
          </a:xfrm>
          <a:prstGeom prst="rect">
            <a:avLst/>
          </a:prstGeom>
        </p:spPr>
      </p:pic>
      <p:sp>
        <p:nvSpPr>
          <p:cNvPr id="5" name="Text Box 3"/>
          <p:cNvSpPr txBox="1">
            <a:spLocks noChangeArrowheads="1"/>
          </p:cNvSpPr>
          <p:nvPr/>
        </p:nvSpPr>
        <p:spPr bwMode="blackWhite">
          <a:xfrm>
            <a:off x="273051" y="6079032"/>
            <a:ext cx="10974388" cy="618631"/>
          </a:xfrm>
          <a:prstGeom prst="rect">
            <a:avLst/>
          </a:prstGeom>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2014 Microsoft Corporation. All rights reserved. Microsoft, Windows,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Tree>
    <p:extLst>
      <p:ext uri="{BB962C8B-B14F-4D97-AF65-F5344CB8AC3E}">
        <p14:creationId xmlns:p14="http://schemas.microsoft.com/office/powerpoint/2010/main" val="3729569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363662"/>
            <a:ext cx="11887200" cy="3853363"/>
          </a:xfrm>
        </p:spPr>
        <p:txBody>
          <a:bodyPr/>
          <a:lstStyle/>
          <a:p>
            <a:r>
              <a:rPr lang="en-US" dirty="0" smtClean="0"/>
              <a:t>DDD Analysis Patterns</a:t>
            </a:r>
          </a:p>
          <a:p>
            <a:pPr lvl="1"/>
            <a:r>
              <a:rPr lang="en-US" dirty="0" smtClean="0"/>
              <a:t>Ubiquitous language</a:t>
            </a:r>
          </a:p>
          <a:p>
            <a:pPr lvl="1"/>
            <a:r>
              <a:rPr lang="en-US" dirty="0" smtClean="0"/>
              <a:t>Bounded contexts</a:t>
            </a:r>
          </a:p>
          <a:p>
            <a:pPr lvl="1"/>
            <a:r>
              <a:rPr lang="en-US" dirty="0" smtClean="0"/>
              <a:t>Context maps</a:t>
            </a:r>
          </a:p>
          <a:p>
            <a:r>
              <a:rPr lang="en-US" dirty="0" smtClean="0"/>
              <a:t>Supporting architectures</a:t>
            </a:r>
          </a:p>
          <a:p>
            <a:pPr lvl="1"/>
            <a:r>
              <a:rPr lang="en-US" dirty="0" smtClean="0"/>
              <a:t>#1: Domain Model</a:t>
            </a:r>
          </a:p>
          <a:p>
            <a:pPr lvl="1"/>
            <a:r>
              <a:rPr lang="en-US" dirty="0" smtClean="0">
                <a:solidFill>
                  <a:schemeClr val="tx1">
                    <a:lumMod val="50000"/>
                  </a:schemeClr>
                </a:solidFill>
              </a:rPr>
              <a:t>#2: CQRS </a:t>
            </a:r>
            <a:endParaRPr lang="en-US" dirty="0">
              <a:solidFill>
                <a:schemeClr val="tx1">
                  <a:lumMod val="50000"/>
                </a:schemeClr>
              </a:solidFill>
            </a:endParaRPr>
          </a:p>
          <a:p>
            <a:pPr lvl="1"/>
            <a:r>
              <a:rPr lang="en-US" dirty="0" smtClean="0">
                <a:solidFill>
                  <a:schemeClr val="tx1">
                    <a:lumMod val="50000"/>
                  </a:schemeClr>
                </a:solidFill>
              </a:rPr>
              <a:t>#3: Event Sourcing</a:t>
            </a:r>
          </a:p>
        </p:txBody>
      </p:sp>
      <p:sp>
        <p:nvSpPr>
          <p:cNvPr id="2" name="Title 1"/>
          <p:cNvSpPr>
            <a:spLocks noGrp="1"/>
          </p:cNvSpPr>
          <p:nvPr>
            <p:ph type="title"/>
          </p:nvPr>
        </p:nvSpPr>
        <p:spPr/>
        <p:txBody>
          <a:bodyPr/>
          <a:lstStyle/>
          <a:p>
            <a:r>
              <a:rPr lang="en-US" dirty="0" smtClean="0"/>
              <a:t>What we’re REALLY talking about</a:t>
            </a:r>
            <a:endParaRPr lang="en-US" dirty="0"/>
          </a:p>
        </p:txBody>
      </p:sp>
      <p:sp>
        <p:nvSpPr>
          <p:cNvPr id="3" name="Rectangle 2"/>
          <p:cNvSpPr/>
          <p:nvPr/>
        </p:nvSpPr>
        <p:spPr bwMode="auto">
          <a:xfrm>
            <a:off x="0" y="5410144"/>
            <a:ext cx="12436475" cy="158438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US" sz="3200" b="1" dirty="0">
                <a:solidFill>
                  <a:srgbClr val="FFFFFF"/>
                </a:solidFill>
              </a:rPr>
              <a:t>Key </a:t>
            </a:r>
            <a:r>
              <a:rPr lang="en-US" sz="3200" b="1" dirty="0" smtClean="0">
                <a:solidFill>
                  <a:srgbClr val="FFFFFF"/>
                </a:solidFill>
              </a:rPr>
              <a:t>takeaway</a:t>
            </a:r>
          </a:p>
          <a:p>
            <a:pPr algn="ctr"/>
            <a:r>
              <a:rPr lang="en-US" sz="3200" dirty="0" smtClean="0">
                <a:solidFill>
                  <a:srgbClr val="FFFFFF"/>
                </a:solidFill>
              </a:rPr>
              <a:t>Go </a:t>
            </a:r>
            <a:r>
              <a:rPr lang="en-US" sz="3200" dirty="0">
                <a:solidFill>
                  <a:srgbClr val="FFFFFF"/>
                </a:solidFill>
              </a:rPr>
              <a:t>beyond Domain Model </a:t>
            </a:r>
            <a:r>
              <a:rPr lang="en-US" sz="3200" dirty="0" smtClean="0">
                <a:solidFill>
                  <a:srgbClr val="FFFFFF"/>
                </a:solidFill>
              </a:rPr>
              <a:t>and move towards CQRS </a:t>
            </a:r>
          </a:p>
          <a:p>
            <a:pPr algn="ctr"/>
            <a:r>
              <a:rPr lang="en-US" sz="2400" dirty="0" smtClean="0">
                <a:solidFill>
                  <a:srgbClr val="FFFFFF"/>
                </a:solidFill>
              </a:rPr>
              <a:t>(related session B313)</a:t>
            </a:r>
            <a:endParaRPr lang="en-US" sz="2400" dirty="0">
              <a:solidFill>
                <a:srgbClr val="FFFFFF"/>
              </a:solidFill>
            </a:endParaRPr>
          </a:p>
        </p:txBody>
      </p:sp>
    </p:spTree>
    <p:extLst>
      <p:ext uri="{BB962C8B-B14F-4D97-AF65-F5344CB8AC3E}">
        <p14:creationId xmlns:p14="http://schemas.microsoft.com/office/powerpoint/2010/main" val="8911239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DDD Analysis patterns</a:t>
            </a:r>
            <a:endParaRPr lang="en-US" dirty="0"/>
          </a:p>
        </p:txBody>
      </p:sp>
    </p:spTree>
    <p:extLst>
      <p:ext uri="{BB962C8B-B14F-4D97-AF65-F5344CB8AC3E}">
        <p14:creationId xmlns:p14="http://schemas.microsoft.com/office/powerpoint/2010/main" val="266728017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024180" y="220662"/>
            <a:ext cx="10260092" cy="1466327"/>
          </a:xfrm>
          <a:prstGeom prst="rect">
            <a:avLst/>
          </a:prstGeom>
        </p:spPr>
        <p:txBody>
          <a:bodyPr wrap="square" lIns="111026" tIns="55513" rIns="111026" bIns="55513">
            <a:spAutoFit/>
          </a:bodyPr>
          <a:lstStyle/>
          <a:p>
            <a:pPr algn="ctr"/>
            <a:r>
              <a:rPr lang="en-US" sz="2900" dirty="0">
                <a:solidFill>
                  <a:srgbClr val="FFFFCC"/>
                </a:solidFill>
                <a:cs typeface="Arial" panose="020B0604020202020204" pitchFamily="34" charset="0"/>
              </a:rPr>
              <a:t>DDD has </a:t>
            </a:r>
            <a:r>
              <a:rPr lang="en-US" sz="4900" b="1" dirty="0">
                <a:solidFill>
                  <a:srgbClr val="FFFFCC"/>
                </a:solidFill>
                <a:cs typeface="Arial" panose="020B0604020202020204" pitchFamily="34" charset="0"/>
              </a:rPr>
              <a:t>two</a:t>
            </a:r>
            <a:r>
              <a:rPr lang="en-US" sz="2900" dirty="0">
                <a:solidFill>
                  <a:srgbClr val="FFFFCC"/>
                </a:solidFill>
                <a:cs typeface="Arial" panose="020B0604020202020204" pitchFamily="34" charset="0"/>
              </a:rPr>
              <a:t> distinct parts. You always </a:t>
            </a:r>
            <a:r>
              <a:rPr lang="en-US" sz="4400" b="1" dirty="0">
                <a:solidFill>
                  <a:srgbClr val="FFFFCC"/>
                </a:solidFill>
                <a:cs typeface="Arial" panose="020B0604020202020204" pitchFamily="34" charset="0"/>
              </a:rPr>
              <a:t>need one </a:t>
            </a:r>
            <a:r>
              <a:rPr lang="en-US" sz="2900" dirty="0">
                <a:solidFill>
                  <a:srgbClr val="FFFFCC"/>
                </a:solidFill>
                <a:cs typeface="Arial" panose="020B0604020202020204" pitchFamily="34" charset="0"/>
              </a:rPr>
              <a:t>and can sometimes happily </a:t>
            </a:r>
            <a:r>
              <a:rPr lang="en-US" sz="3900" b="1" dirty="0">
                <a:solidFill>
                  <a:srgbClr val="FFFFCC"/>
                </a:solidFill>
                <a:cs typeface="Arial" panose="020B0604020202020204" pitchFamily="34" charset="0"/>
              </a:rPr>
              <a:t>ignore</a:t>
            </a:r>
            <a:r>
              <a:rPr lang="en-US" sz="2900" dirty="0">
                <a:solidFill>
                  <a:srgbClr val="FFFFCC"/>
                </a:solidFill>
                <a:cs typeface="Arial" panose="020B0604020202020204" pitchFamily="34" charset="0"/>
              </a:rPr>
              <a:t> the other. </a:t>
            </a:r>
          </a:p>
        </p:txBody>
      </p:sp>
      <p:graphicFrame>
        <p:nvGraphicFramePr>
          <p:cNvPr id="7" name="Diagram 6"/>
          <p:cNvGraphicFramePr/>
          <p:nvPr>
            <p:extLst/>
          </p:nvPr>
        </p:nvGraphicFramePr>
        <p:xfrm>
          <a:off x="1347285" y="2651115"/>
          <a:ext cx="9315162" cy="31604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p:cNvSpPr txBox="1"/>
          <p:nvPr/>
        </p:nvSpPr>
        <p:spPr>
          <a:xfrm>
            <a:off x="3005482" y="2107097"/>
            <a:ext cx="6835582" cy="558386"/>
          </a:xfrm>
          <a:prstGeom prst="rect">
            <a:avLst/>
          </a:prstGeom>
          <a:noFill/>
        </p:spPr>
        <p:txBody>
          <a:bodyPr wrap="none" lIns="111026" tIns="55513" rIns="111026" bIns="55513" rtlCol="0">
            <a:spAutoFit/>
          </a:bodyPr>
          <a:lstStyle/>
          <a:p>
            <a:r>
              <a:rPr lang="en-US" sz="2900" dirty="0">
                <a:solidFill>
                  <a:srgbClr val="00FF00"/>
                </a:solidFill>
              </a:rPr>
              <a:t>Valuable to everybody and every project</a:t>
            </a:r>
          </a:p>
        </p:txBody>
      </p:sp>
      <p:sp>
        <p:nvSpPr>
          <p:cNvPr id="9" name="TextBox 8"/>
          <p:cNvSpPr txBox="1"/>
          <p:nvPr/>
        </p:nvSpPr>
        <p:spPr>
          <a:xfrm>
            <a:off x="1554560" y="5682076"/>
            <a:ext cx="9880582" cy="558386"/>
          </a:xfrm>
          <a:prstGeom prst="rect">
            <a:avLst/>
          </a:prstGeom>
          <a:noFill/>
        </p:spPr>
        <p:txBody>
          <a:bodyPr wrap="none" lIns="111026" tIns="55513" rIns="111026" bIns="55513" rtlCol="0">
            <a:spAutoFit/>
          </a:bodyPr>
          <a:lstStyle/>
          <a:p>
            <a:r>
              <a:rPr lang="en-US" sz="2900" dirty="0">
                <a:solidFill>
                  <a:srgbClr val="7FBA00">
                    <a:lumMod val="60000"/>
                    <a:lumOff val="40000"/>
                  </a:srgbClr>
                </a:solidFill>
              </a:rPr>
              <a:t>Just one originally recommended “supporting architecture”</a:t>
            </a:r>
          </a:p>
        </p:txBody>
      </p:sp>
    </p:spTree>
    <p:extLst>
      <p:ext uri="{BB962C8B-B14F-4D97-AF65-F5344CB8AC3E}">
        <p14:creationId xmlns:p14="http://schemas.microsoft.com/office/powerpoint/2010/main" val="4244903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C917E579-A74A-4538-840B-0BAF5005564C}"/>
                                            </p:graphicEl>
                                          </p:spTgt>
                                        </p:tgtEl>
                                        <p:attrNameLst>
                                          <p:attrName>style.visibility</p:attrName>
                                        </p:attrNameLst>
                                      </p:cBhvr>
                                      <p:to>
                                        <p:strVal val="visible"/>
                                      </p:to>
                                    </p:set>
                                    <p:animEffect transition="in" filter="fade">
                                      <p:cBhvr>
                                        <p:cTn id="7" dur="500"/>
                                        <p:tgtEl>
                                          <p:spTgt spid="7">
                                            <p:graphicEl>
                                              <a:dgm id="{C917E579-A74A-4538-840B-0BAF5005564C}"/>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graphicEl>
                                              <a:dgm id="{73A1EC5A-F6F8-46F3-B909-8CA8E77AB7EE}"/>
                                            </p:graphicEl>
                                          </p:spTgt>
                                        </p:tgtEl>
                                        <p:attrNameLst>
                                          <p:attrName>style.visibility</p:attrName>
                                        </p:attrNameLst>
                                      </p:cBhvr>
                                      <p:to>
                                        <p:strVal val="visible"/>
                                      </p:to>
                                    </p:set>
                                    <p:animEffect transition="in" filter="fade">
                                      <p:cBhvr>
                                        <p:cTn id="12" dur="500"/>
                                        <p:tgtEl>
                                          <p:spTgt spid="7">
                                            <p:graphicEl>
                                              <a:dgm id="{73A1EC5A-F6F8-46F3-B909-8CA8E77AB7EE}"/>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Conducting analysis using DDD</a:t>
            </a:r>
            <a:endParaRPr lang="en-US" dirty="0"/>
          </a:p>
        </p:txBody>
      </p:sp>
      <p:graphicFrame>
        <p:nvGraphicFramePr>
          <p:cNvPr id="4" name="Content Placeholder 3"/>
          <p:cNvGraphicFramePr>
            <a:graphicFrameLocks noGrp="1"/>
          </p:cNvGraphicFramePr>
          <p:nvPr>
            <p:ph sz="quarter" idx="11"/>
            <p:extLst/>
          </p:nvPr>
        </p:nvGraphicFramePr>
        <p:xfrm>
          <a:off x="414549" y="1632056"/>
          <a:ext cx="11566354" cy="44298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2630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759D3484-BCCC-492D-B7C8-FEB874E6FE74}"/>
                                            </p:graphicEl>
                                          </p:spTgt>
                                        </p:tgtEl>
                                        <p:attrNameLst>
                                          <p:attrName>style.visibility</p:attrName>
                                        </p:attrNameLst>
                                      </p:cBhvr>
                                      <p:to>
                                        <p:strVal val="visible"/>
                                      </p:to>
                                    </p:set>
                                    <p:animEffect transition="in" filter="fade">
                                      <p:cBhvr>
                                        <p:cTn id="7" dur="500"/>
                                        <p:tgtEl>
                                          <p:spTgt spid="4">
                                            <p:graphicEl>
                                              <a:dgm id="{759D3484-BCCC-492D-B7C8-FEB874E6FE7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7B68234E-8AC4-454C-A891-FB0FFE187287}"/>
                                            </p:graphicEl>
                                          </p:spTgt>
                                        </p:tgtEl>
                                        <p:attrNameLst>
                                          <p:attrName>style.visibility</p:attrName>
                                        </p:attrNameLst>
                                      </p:cBhvr>
                                      <p:to>
                                        <p:strVal val="visible"/>
                                      </p:to>
                                    </p:set>
                                    <p:animEffect transition="in" filter="fade">
                                      <p:cBhvr>
                                        <p:cTn id="12" dur="500"/>
                                        <p:tgtEl>
                                          <p:spTgt spid="4">
                                            <p:graphicEl>
                                              <a:dgm id="{7B68234E-8AC4-454C-A891-FB0FFE187287}"/>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1E70D02A-E694-4856-8B79-463FCD7DC1E7}"/>
                                            </p:graphicEl>
                                          </p:spTgt>
                                        </p:tgtEl>
                                        <p:attrNameLst>
                                          <p:attrName>style.visibility</p:attrName>
                                        </p:attrNameLst>
                                      </p:cBhvr>
                                      <p:to>
                                        <p:strVal val="visible"/>
                                      </p:to>
                                    </p:set>
                                    <p:animEffect transition="in" filter="fade">
                                      <p:cBhvr>
                                        <p:cTn id="17" dur="500"/>
                                        <p:tgtEl>
                                          <p:spTgt spid="4">
                                            <p:graphicEl>
                                              <a:dgm id="{1E70D02A-E694-4856-8B79-463FCD7DC1E7}"/>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10D15176-18E3-4FEA-82F8-0A65D9628278}"/>
                                            </p:graphicEl>
                                          </p:spTgt>
                                        </p:tgtEl>
                                        <p:attrNameLst>
                                          <p:attrName>style.visibility</p:attrName>
                                        </p:attrNameLst>
                                      </p:cBhvr>
                                      <p:to>
                                        <p:strVal val="visible"/>
                                      </p:to>
                                    </p:set>
                                    <p:animEffect transition="in" filter="fade">
                                      <p:cBhvr>
                                        <p:cTn id="22" dur="500"/>
                                        <p:tgtEl>
                                          <p:spTgt spid="4">
                                            <p:graphicEl>
                                              <a:dgm id="{10D15176-18E3-4FEA-82F8-0A65D9628278}"/>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99ACA6F4-04B2-4D78-A5DE-B106B105DB30}"/>
                                            </p:graphicEl>
                                          </p:spTgt>
                                        </p:tgtEl>
                                        <p:attrNameLst>
                                          <p:attrName>style.visibility</p:attrName>
                                        </p:attrNameLst>
                                      </p:cBhvr>
                                      <p:to>
                                        <p:strVal val="visible"/>
                                      </p:to>
                                    </p:set>
                                    <p:animEffect transition="in" filter="fade">
                                      <p:cBhvr>
                                        <p:cTn id="27" dur="500"/>
                                        <p:tgtEl>
                                          <p:spTgt spid="4">
                                            <p:graphicEl>
                                              <a:dgm id="{99ACA6F4-04B2-4D78-A5DE-B106B105DB30}"/>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graphicEl>
                                              <a:dgm id="{FF4B0546-E243-4642-B532-D86A6F961BD5}"/>
                                            </p:graphicEl>
                                          </p:spTgt>
                                        </p:tgtEl>
                                        <p:attrNameLst>
                                          <p:attrName>style.visibility</p:attrName>
                                        </p:attrNameLst>
                                      </p:cBhvr>
                                      <p:to>
                                        <p:strVal val="visible"/>
                                      </p:to>
                                    </p:set>
                                    <p:animEffect transition="in" filter="fade">
                                      <p:cBhvr>
                                        <p:cTn id="32" dur="500"/>
                                        <p:tgtEl>
                                          <p:spTgt spid="4">
                                            <p:graphicEl>
                                              <a:dgm id="{FF4B0546-E243-4642-B532-D86A6F961BD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5710708" y="3995336"/>
            <a:ext cx="4238469" cy="2152422"/>
            <a:chOff x="4198836" y="3769414"/>
            <a:chExt cx="3116362" cy="2110409"/>
          </a:xfrm>
          <a:solidFill>
            <a:schemeClr val="accent6">
              <a:lumMod val="40000"/>
              <a:lumOff val="60000"/>
            </a:schemeClr>
          </a:solidFill>
        </p:grpSpPr>
        <p:sp>
          <p:nvSpPr>
            <p:cNvPr id="5" name="Oval 4"/>
            <p:cNvSpPr/>
            <p:nvPr/>
          </p:nvSpPr>
          <p:spPr>
            <a:xfrm>
              <a:off x="4198836" y="3769414"/>
              <a:ext cx="3116362" cy="21104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900" dirty="0">
                  <a:solidFill>
                    <a:srgbClr val="442359"/>
                  </a:solidFill>
                  <a:effectLst>
                    <a:outerShdw blurRad="38100" dist="38100" dir="2700000" algn="tl">
                      <a:srgbClr val="000000">
                        <a:alpha val="43137"/>
                      </a:srgbClr>
                    </a:outerShdw>
                  </a:effectLst>
                  <a:cs typeface="Arial" pitchFamily="34" charset="0"/>
                </a:rPr>
                <a:t>   </a:t>
              </a:r>
            </a:p>
          </p:txBody>
        </p:sp>
        <p:sp>
          <p:nvSpPr>
            <p:cNvPr id="8" name="Rectangle 7"/>
            <p:cNvSpPr/>
            <p:nvPr/>
          </p:nvSpPr>
          <p:spPr>
            <a:xfrm>
              <a:off x="5702585" y="4476464"/>
              <a:ext cx="1446636" cy="814777"/>
            </a:xfrm>
            <a:prstGeom prst="rect">
              <a:avLst/>
            </a:prstGeom>
            <a:grpFill/>
          </p:spPr>
          <p:txBody>
            <a:bodyPr wrap="square">
              <a:spAutoFit/>
            </a:bodyPr>
            <a:lstStyle/>
            <a:p>
              <a:pPr algn="r"/>
              <a:r>
                <a:rPr lang="en-US" sz="2400" b="1" dirty="0">
                  <a:solidFill>
                    <a:srgbClr val="442359"/>
                  </a:solidFill>
                  <a:cs typeface="Arial" pitchFamily="34" charset="0"/>
                </a:rPr>
                <a:t>Dev</a:t>
              </a:r>
            </a:p>
            <a:p>
              <a:pPr algn="r"/>
              <a:r>
                <a:rPr lang="en-US" sz="2400" b="1" dirty="0">
                  <a:solidFill>
                    <a:srgbClr val="442359"/>
                  </a:solidFill>
                  <a:cs typeface="Arial" pitchFamily="34" charset="0"/>
                </a:rPr>
                <a:t>teams</a:t>
              </a:r>
            </a:p>
          </p:txBody>
        </p:sp>
      </p:grpSp>
      <p:grpSp>
        <p:nvGrpSpPr>
          <p:cNvPr id="10" name="Group 9"/>
          <p:cNvGrpSpPr/>
          <p:nvPr/>
        </p:nvGrpSpPr>
        <p:grpSpPr>
          <a:xfrm>
            <a:off x="2072748" y="3995336"/>
            <a:ext cx="4265108" cy="2152422"/>
            <a:chOff x="1524001" y="3769414"/>
            <a:chExt cx="3135949" cy="2110409"/>
          </a:xfrm>
          <a:solidFill>
            <a:schemeClr val="tx2">
              <a:lumMod val="40000"/>
              <a:lumOff val="60000"/>
            </a:schemeClr>
          </a:solidFill>
        </p:grpSpPr>
        <p:sp>
          <p:nvSpPr>
            <p:cNvPr id="4" name="Oval 3"/>
            <p:cNvSpPr/>
            <p:nvPr/>
          </p:nvSpPr>
          <p:spPr>
            <a:xfrm>
              <a:off x="1524001" y="3769414"/>
              <a:ext cx="3135949" cy="21104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900" dirty="0">
                <a:solidFill>
                  <a:srgbClr val="FFFFFF"/>
                </a:solidFill>
                <a:effectLst>
                  <a:outerShdw blurRad="38100" dist="38100" dir="2700000" algn="tl">
                    <a:srgbClr val="000000">
                      <a:alpha val="43137"/>
                    </a:srgbClr>
                  </a:outerShdw>
                </a:effectLst>
                <a:cs typeface="Arial" pitchFamily="34" charset="0"/>
              </a:endParaRPr>
            </a:p>
          </p:txBody>
        </p:sp>
        <p:sp>
          <p:nvSpPr>
            <p:cNvPr id="7" name="TextBox 6"/>
            <p:cNvSpPr txBox="1"/>
            <p:nvPr/>
          </p:nvSpPr>
          <p:spPr>
            <a:xfrm>
              <a:off x="1677030" y="4479200"/>
              <a:ext cx="1550332" cy="814777"/>
            </a:xfrm>
            <a:prstGeom prst="rect">
              <a:avLst/>
            </a:prstGeom>
            <a:grpFill/>
            <a:effectLst>
              <a:outerShdw sx="33000" sy="33000" algn="ctr" rotWithShape="0">
                <a:schemeClr val="bg1">
                  <a:lumMod val="95000"/>
                  <a:alpha val="91000"/>
                </a:schemeClr>
              </a:outerShdw>
            </a:effectLst>
          </p:spPr>
          <p:txBody>
            <a:bodyPr wrap="square" rtlCol="0">
              <a:spAutoFit/>
            </a:bodyPr>
            <a:lstStyle/>
            <a:p>
              <a:r>
                <a:rPr lang="en-US" sz="2400" b="1" dirty="0">
                  <a:solidFill>
                    <a:srgbClr val="442359">
                      <a:lumMod val="10000"/>
                    </a:srgbClr>
                  </a:solidFill>
                  <a:effectLst>
                    <a:outerShdw blurRad="647700" dist="50800" dir="5400000" algn="ctr" rotWithShape="0">
                      <a:srgbClr val="505050">
                        <a:alpha val="43000"/>
                      </a:srgbClr>
                    </a:outerShdw>
                  </a:effectLst>
                  <a:cs typeface="Arial" pitchFamily="34" charset="0"/>
                </a:rPr>
                <a:t>Domain</a:t>
              </a:r>
            </a:p>
            <a:p>
              <a:r>
                <a:rPr lang="en-US" sz="2400" b="1" dirty="0">
                  <a:solidFill>
                    <a:srgbClr val="442359">
                      <a:lumMod val="10000"/>
                    </a:srgbClr>
                  </a:solidFill>
                  <a:effectLst>
                    <a:outerShdw blurRad="647700" dist="50800" dir="5400000" algn="ctr" rotWithShape="0">
                      <a:srgbClr val="505050">
                        <a:alpha val="43000"/>
                      </a:srgbClr>
                    </a:outerShdw>
                  </a:effectLst>
                  <a:cs typeface="Arial" pitchFamily="34" charset="0"/>
                </a:rPr>
                <a:t>experts</a:t>
              </a:r>
              <a:endParaRPr lang="en-US" sz="2400" b="1" dirty="0">
                <a:solidFill>
                  <a:srgbClr val="442359">
                    <a:lumMod val="10000"/>
                  </a:srgbClr>
                </a:solidFill>
                <a:effectLst>
                  <a:outerShdw blurRad="647700" dist="50800" dir="5400000" algn="ctr" rotWithShape="0">
                    <a:srgbClr val="505050">
                      <a:alpha val="43000"/>
                    </a:srgbClr>
                  </a:outerShdw>
                </a:effectLst>
              </a:endParaRPr>
            </a:p>
          </p:txBody>
        </p:sp>
      </p:grpSp>
      <p:sp>
        <p:nvSpPr>
          <p:cNvPr id="2" name="Title 1"/>
          <p:cNvSpPr>
            <a:spLocks noGrp="1"/>
          </p:cNvSpPr>
          <p:nvPr>
            <p:ph type="title"/>
          </p:nvPr>
        </p:nvSpPr>
        <p:spPr/>
        <p:txBody>
          <a:bodyPr>
            <a:normAutofit fontScale="90000"/>
          </a:bodyPr>
          <a:lstStyle/>
          <a:p>
            <a:r>
              <a:rPr lang="en-US" dirty="0" smtClean="0"/>
              <a:t>Ubiquitous Language</a:t>
            </a:r>
            <a:endParaRPr lang="en-US" dirty="0">
              <a:solidFill>
                <a:schemeClr val="bg2">
                  <a:lumMod val="25000"/>
                </a:schemeClr>
              </a:solidFill>
              <a:latin typeface="Arial Narrow" panose="020B0606020202030204" pitchFamily="34" charset="0"/>
            </a:endParaRPr>
          </a:p>
        </p:txBody>
      </p:sp>
      <p:sp>
        <p:nvSpPr>
          <p:cNvPr id="3" name="Content Placeholder 2"/>
          <p:cNvSpPr>
            <a:spLocks noGrp="1"/>
          </p:cNvSpPr>
          <p:nvPr>
            <p:ph sz="quarter" idx="11"/>
          </p:nvPr>
        </p:nvSpPr>
        <p:spPr>
          <a:xfrm>
            <a:off x="414550" y="1632056"/>
            <a:ext cx="11566622" cy="1637371"/>
          </a:xfrm>
        </p:spPr>
        <p:txBody>
          <a:bodyPr/>
          <a:lstStyle/>
          <a:p>
            <a:pPr marL="0" indent="0">
              <a:buNone/>
            </a:pPr>
            <a:r>
              <a:rPr lang="en-US" dirty="0" smtClean="0">
                <a:solidFill>
                  <a:schemeClr val="tx1"/>
                </a:solidFill>
                <a:latin typeface="+mn-lt"/>
              </a:rPr>
              <a:t>Words </a:t>
            </a:r>
            <a:r>
              <a:rPr lang="en-US" dirty="0">
                <a:solidFill>
                  <a:schemeClr val="tx1"/>
                </a:solidFill>
                <a:latin typeface="+mn-lt"/>
              </a:rPr>
              <a:t>and verbs </a:t>
            </a:r>
            <a:r>
              <a:rPr lang="en-US" dirty="0" smtClean="0">
                <a:solidFill>
                  <a:schemeClr val="tx1"/>
                </a:solidFill>
                <a:latin typeface="+mn-lt"/>
              </a:rPr>
              <a:t>reflecting semantics </a:t>
            </a:r>
            <a:r>
              <a:rPr lang="en-US" dirty="0">
                <a:solidFill>
                  <a:schemeClr val="tx1"/>
                </a:solidFill>
                <a:latin typeface="+mn-lt"/>
              </a:rPr>
              <a:t>of </a:t>
            </a:r>
            <a:r>
              <a:rPr lang="en-US" dirty="0" smtClean="0">
                <a:solidFill>
                  <a:schemeClr val="tx1"/>
                </a:solidFill>
                <a:latin typeface="+mn-lt"/>
              </a:rPr>
              <a:t>the business</a:t>
            </a:r>
          </a:p>
          <a:p>
            <a:pPr marL="555132" lvl="1" indent="0">
              <a:buNone/>
            </a:pPr>
            <a:r>
              <a:rPr lang="en-US" dirty="0" smtClean="0">
                <a:solidFill>
                  <a:schemeClr val="tx1"/>
                </a:solidFill>
                <a:latin typeface="+mn-lt"/>
              </a:rPr>
              <a:t>Technical concepts named in a context-sensitive manner</a:t>
            </a:r>
          </a:p>
          <a:p>
            <a:pPr marL="555132" lvl="1" indent="0">
              <a:buNone/>
            </a:pPr>
            <a:r>
              <a:rPr lang="en-US" dirty="0" smtClean="0">
                <a:solidFill>
                  <a:schemeClr val="tx1"/>
                </a:solidFill>
                <a:latin typeface="+mn-lt"/>
              </a:rPr>
              <a:t>You don’t “</a:t>
            </a:r>
            <a:r>
              <a:rPr lang="en-US" dirty="0" smtClean="0">
                <a:solidFill>
                  <a:srgbClr val="DC3C00"/>
                </a:solidFill>
                <a:latin typeface="+mn-lt"/>
              </a:rPr>
              <a:t>delete a record</a:t>
            </a:r>
            <a:r>
              <a:rPr lang="en-US" dirty="0" smtClean="0">
                <a:solidFill>
                  <a:schemeClr val="tx1"/>
                </a:solidFill>
                <a:latin typeface="+mn-lt"/>
              </a:rPr>
              <a:t>” but </a:t>
            </a:r>
            <a:r>
              <a:rPr lang="en-US" dirty="0">
                <a:solidFill>
                  <a:schemeClr val="tx1"/>
                </a:solidFill>
                <a:latin typeface="+mn-lt"/>
              </a:rPr>
              <a:t>you rather “</a:t>
            </a:r>
            <a:r>
              <a:rPr lang="en-US" dirty="0" smtClean="0">
                <a:solidFill>
                  <a:srgbClr val="92D050"/>
                </a:solidFill>
                <a:latin typeface="+mn-lt"/>
              </a:rPr>
              <a:t>cancel an order</a:t>
            </a:r>
            <a:r>
              <a:rPr lang="en-US" dirty="0" smtClean="0">
                <a:solidFill>
                  <a:schemeClr val="tx1"/>
                </a:solidFill>
                <a:latin typeface="+mn-lt"/>
              </a:rPr>
              <a:t>”</a:t>
            </a:r>
            <a:endParaRPr lang="en-US" dirty="0">
              <a:solidFill>
                <a:schemeClr val="tx1"/>
              </a:solidFill>
              <a:latin typeface="+mn-lt"/>
            </a:endParaRPr>
          </a:p>
        </p:txBody>
      </p:sp>
      <p:sp>
        <p:nvSpPr>
          <p:cNvPr id="6" name="Oval 5"/>
          <p:cNvSpPr/>
          <p:nvPr/>
        </p:nvSpPr>
        <p:spPr>
          <a:xfrm>
            <a:off x="3570228" y="3725862"/>
            <a:ext cx="4720756" cy="2617938"/>
          </a:xfrm>
          <a:prstGeom prst="ellipse">
            <a:avLst/>
          </a:prstGeom>
          <a:solidFill>
            <a:schemeClr val="tx2">
              <a:lumMod val="60000"/>
              <a:lumOff val="40000"/>
              <a:alpha val="89000"/>
            </a:schemeClr>
          </a:solidFill>
          <a:ln w="1270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11026" tIns="55513" rIns="111026" bIns="55513" rtlCol="0" anchor="ctr"/>
          <a:lstStyle/>
          <a:p>
            <a:pPr algn="ctr"/>
            <a:r>
              <a:rPr lang="en-US" sz="3600" dirty="0">
                <a:solidFill>
                  <a:srgbClr val="FFFFFF"/>
                </a:solidFill>
                <a:effectLst>
                  <a:outerShdw blurRad="38100" dist="38100" dir="2700000" algn="tl">
                    <a:srgbClr val="000000">
                      <a:alpha val="43137"/>
                    </a:srgbClr>
                  </a:outerShdw>
                </a:effectLst>
                <a:cs typeface="Arial" pitchFamily="34" charset="0"/>
              </a:rPr>
              <a:t>Ubiquitous Language</a:t>
            </a:r>
          </a:p>
        </p:txBody>
      </p:sp>
    </p:spTree>
    <p:extLst>
      <p:ext uri="{BB962C8B-B14F-4D97-AF65-F5344CB8AC3E}">
        <p14:creationId xmlns:p14="http://schemas.microsoft.com/office/powerpoint/2010/main" val="373019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1140011" y="1694602"/>
            <a:ext cx="10052816" cy="4545860"/>
          </a:xfrm>
          <a:prstGeom prst="ellipse">
            <a:avLst/>
          </a:prstGeom>
          <a:solidFill>
            <a:schemeClr val="tx2">
              <a:lumMod val="60000"/>
              <a:lumOff val="40000"/>
              <a:alpha val="89000"/>
            </a:schemeClr>
          </a:solidFill>
          <a:ln w="38100">
            <a:noFill/>
          </a:ln>
          <a:effectLst>
            <a:outerShdw blurRad="228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1026" tIns="55513" rIns="111026" bIns="55513" rtlCol="0" anchor="ctr"/>
          <a:lstStyle/>
          <a:p>
            <a:pPr algn="ctr"/>
            <a:r>
              <a:rPr lang="en-US" sz="3600" dirty="0">
                <a:solidFill>
                  <a:srgbClr val="FFFFFF"/>
                </a:solidFill>
                <a:cs typeface="Arial" panose="020B0604020202020204" pitchFamily="34" charset="0"/>
              </a:rPr>
              <a:t>Nouns and verbs</a:t>
            </a:r>
          </a:p>
          <a:p>
            <a:pPr algn="ctr"/>
            <a:endParaRPr lang="en-US" sz="3600" dirty="0">
              <a:solidFill>
                <a:srgbClr val="FFFFFF"/>
              </a:solidFill>
              <a:cs typeface="Arial" panose="020B0604020202020204" pitchFamily="34" charset="0"/>
            </a:endParaRPr>
          </a:p>
          <a:p>
            <a:pPr algn="ctr"/>
            <a:endParaRPr lang="en-US" sz="3600" dirty="0">
              <a:solidFill>
                <a:srgbClr val="FFFFFF"/>
              </a:solidFill>
              <a:cs typeface="Arial" panose="020B0604020202020204" pitchFamily="34" charset="0"/>
            </a:endParaRPr>
          </a:p>
          <a:p>
            <a:pPr algn="ctr"/>
            <a:endParaRPr lang="en-US" sz="3600" dirty="0">
              <a:solidFill>
                <a:srgbClr val="FFFFFF"/>
              </a:solidFill>
              <a:cs typeface="Arial" panose="020B0604020202020204" pitchFamily="34" charset="0"/>
            </a:endParaRPr>
          </a:p>
          <a:p>
            <a:pPr algn="ctr"/>
            <a:endParaRPr lang="en-US" sz="3600" dirty="0">
              <a:solidFill>
                <a:srgbClr val="FFFFFF"/>
              </a:solidFill>
              <a:cs typeface="Arial" panose="020B0604020202020204" pitchFamily="34" charset="0"/>
            </a:endParaRPr>
          </a:p>
          <a:p>
            <a:pPr algn="ctr"/>
            <a:endParaRPr lang="en-US" sz="3600" dirty="0">
              <a:solidFill>
                <a:srgbClr val="FFFFFF"/>
              </a:solidFill>
              <a:cs typeface="Arial" panose="020B0604020202020204" pitchFamily="34" charset="0"/>
            </a:endParaRPr>
          </a:p>
          <a:p>
            <a:pPr algn="ctr"/>
            <a:endParaRPr lang="en-US" sz="3600" dirty="0">
              <a:solidFill>
                <a:srgbClr val="FFFFFF"/>
              </a:solidFill>
              <a:cs typeface="Arial" panose="020B0604020202020204" pitchFamily="34" charset="0"/>
            </a:endParaRPr>
          </a:p>
          <a:p>
            <a:pPr algn="ctr"/>
            <a:endParaRPr lang="en-US" sz="3600" dirty="0">
              <a:solidFill>
                <a:srgbClr val="FFFFFF"/>
              </a:solidFill>
              <a:cs typeface="Arial" panose="020B0604020202020204" pitchFamily="34" charset="0"/>
            </a:endParaRPr>
          </a:p>
        </p:txBody>
      </p:sp>
      <p:sp>
        <p:nvSpPr>
          <p:cNvPr id="7" name="Oval 6"/>
          <p:cNvSpPr/>
          <p:nvPr/>
        </p:nvSpPr>
        <p:spPr>
          <a:xfrm>
            <a:off x="6370638" y="3218601"/>
            <a:ext cx="4190999" cy="2310029"/>
          </a:xfrm>
          <a:prstGeom prst="ellipse">
            <a:avLst/>
          </a:pr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11026" tIns="55513" rIns="111026" bIns="55513" rtlCol="0" anchor="ctr"/>
          <a:lstStyle/>
          <a:p>
            <a:pPr algn="ctr"/>
            <a:r>
              <a:rPr lang="en-US" sz="2900" dirty="0">
                <a:solidFill>
                  <a:srgbClr val="FFFFFF"/>
                </a:solidFill>
                <a:effectLst>
                  <a:outerShdw blurRad="38100" dist="38100" dir="2700000" algn="tl">
                    <a:srgbClr val="000000">
                      <a:alpha val="43137"/>
                    </a:srgbClr>
                  </a:outerShdw>
                </a:effectLst>
              </a:rPr>
              <a:t>Mapping to technical actions </a:t>
            </a:r>
          </a:p>
          <a:p>
            <a:pPr algn="ctr"/>
            <a:r>
              <a:rPr lang="en-US" sz="2400" dirty="0">
                <a:solidFill>
                  <a:srgbClr val="00B294">
                    <a:lumMod val="60000"/>
                    <a:lumOff val="40000"/>
                  </a:srgbClr>
                </a:solidFill>
              </a:rPr>
              <a:t>(e.g., cache, security, database)</a:t>
            </a:r>
          </a:p>
        </p:txBody>
      </p:sp>
      <p:sp>
        <p:nvSpPr>
          <p:cNvPr id="2" name="Title 1"/>
          <p:cNvSpPr>
            <a:spLocks noGrp="1"/>
          </p:cNvSpPr>
          <p:nvPr>
            <p:ph type="title"/>
          </p:nvPr>
        </p:nvSpPr>
        <p:spPr/>
        <p:txBody>
          <a:bodyPr>
            <a:normAutofit fontScale="90000"/>
          </a:bodyPr>
          <a:lstStyle/>
          <a:p>
            <a:r>
              <a:rPr lang="en-US" dirty="0" smtClean="0"/>
              <a:t>Ubiquitous language</a:t>
            </a:r>
            <a:endParaRPr lang="en-US" dirty="0">
              <a:solidFill>
                <a:schemeClr val="bg2">
                  <a:lumMod val="25000"/>
                </a:schemeClr>
              </a:solidFill>
              <a:latin typeface="Arial Narrow" panose="020B0606020202030204" pitchFamily="34" charset="0"/>
            </a:endParaRPr>
          </a:p>
        </p:txBody>
      </p:sp>
      <p:sp>
        <p:nvSpPr>
          <p:cNvPr id="6" name="Oval 5"/>
          <p:cNvSpPr/>
          <p:nvPr/>
        </p:nvSpPr>
        <p:spPr>
          <a:xfrm>
            <a:off x="1603322" y="2609001"/>
            <a:ext cx="5453115" cy="2919629"/>
          </a:xfrm>
          <a:prstGeom prst="ellipse">
            <a:avLst/>
          </a:prstGeom>
          <a:solidFill>
            <a:schemeClr val="tx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11026" tIns="55513" rIns="111026" bIns="55513" rtlCol="0" anchor="ctr"/>
          <a:lstStyle/>
          <a:p>
            <a:pPr algn="ctr"/>
            <a:r>
              <a:rPr lang="en-US" sz="3900" dirty="0">
                <a:solidFill>
                  <a:srgbClr val="FFFFFF"/>
                </a:solidFill>
                <a:effectLst>
                  <a:outerShdw blurRad="38100" dist="38100" dir="2700000" algn="tl">
                    <a:srgbClr val="000000">
                      <a:alpha val="43137"/>
                    </a:srgbClr>
                  </a:outerShdw>
                </a:effectLst>
              </a:rPr>
              <a:t>Referring to key business concepts</a:t>
            </a:r>
          </a:p>
        </p:txBody>
      </p:sp>
    </p:spTree>
    <p:extLst>
      <p:ext uri="{BB962C8B-B14F-4D97-AF65-F5344CB8AC3E}">
        <p14:creationId xmlns:p14="http://schemas.microsoft.com/office/powerpoint/2010/main" val="110446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Scenarios Where UL is Key to Have </a:t>
            </a:r>
            <a:endParaRPr lang="en-US" dirty="0"/>
          </a:p>
        </p:txBody>
      </p:sp>
      <p:sp>
        <p:nvSpPr>
          <p:cNvPr id="7" name="Content Placeholder 6"/>
          <p:cNvSpPr>
            <a:spLocks noGrp="1"/>
          </p:cNvSpPr>
          <p:nvPr>
            <p:ph sz="quarter" idx="11"/>
          </p:nvPr>
        </p:nvSpPr>
        <p:spPr>
          <a:xfrm>
            <a:off x="414550" y="1632056"/>
            <a:ext cx="11566622" cy="4667432"/>
          </a:xfrm>
        </p:spPr>
        <p:txBody>
          <a:bodyPr/>
          <a:lstStyle/>
          <a:p>
            <a:r>
              <a:rPr lang="en-US" dirty="0" smtClean="0">
                <a:solidFill>
                  <a:schemeClr val="tx1"/>
                </a:solidFill>
                <a:latin typeface="+mj-lt"/>
              </a:rPr>
              <a:t>Really a lot of domain logic </a:t>
            </a:r>
            <a:r>
              <a:rPr lang="en-US" dirty="0" smtClean="0">
                <a:solidFill>
                  <a:srgbClr val="FFFF00"/>
                </a:solidFill>
                <a:latin typeface="+mj-lt"/>
              </a:rPr>
              <a:t>tricky to digest </a:t>
            </a:r>
          </a:p>
          <a:p>
            <a:pPr lvl="1"/>
            <a:r>
              <a:rPr lang="en-US" dirty="0" smtClean="0">
                <a:solidFill>
                  <a:schemeClr val="tx1"/>
                </a:solidFill>
                <a:latin typeface="+mj-lt"/>
              </a:rPr>
              <a:t>Ensures all relevant terms are understood</a:t>
            </a:r>
          </a:p>
          <a:p>
            <a:pPr lvl="1"/>
            <a:r>
              <a:rPr lang="en-US" dirty="0" smtClean="0">
                <a:solidFill>
                  <a:schemeClr val="tx1"/>
                </a:solidFill>
                <a:latin typeface="+mj-lt"/>
              </a:rPr>
              <a:t>No other term is used to indicate same/similar concepts</a:t>
            </a:r>
          </a:p>
          <a:p>
            <a:pPr lvl="1"/>
            <a:endParaRPr lang="en-US" dirty="0">
              <a:solidFill>
                <a:schemeClr val="tx1"/>
              </a:solidFill>
              <a:latin typeface="+mj-lt"/>
            </a:endParaRPr>
          </a:p>
          <a:p>
            <a:r>
              <a:rPr lang="en-US" dirty="0" smtClean="0">
                <a:solidFill>
                  <a:schemeClr val="tx1"/>
                </a:solidFill>
                <a:latin typeface="+mj-lt"/>
              </a:rPr>
              <a:t>Business logic </a:t>
            </a:r>
            <a:r>
              <a:rPr lang="en-US" dirty="0" smtClean="0">
                <a:solidFill>
                  <a:srgbClr val="FFFF00"/>
                </a:solidFill>
                <a:latin typeface="+mj-lt"/>
              </a:rPr>
              <a:t>not completely </a:t>
            </a:r>
            <a:r>
              <a:rPr lang="en-US" dirty="0" smtClean="0">
                <a:solidFill>
                  <a:schemeClr val="tx1"/>
                </a:solidFill>
                <a:latin typeface="+mj-lt"/>
              </a:rPr>
              <a:t>clear</a:t>
            </a:r>
          </a:p>
          <a:p>
            <a:pPr lvl="1"/>
            <a:r>
              <a:rPr lang="en-US" dirty="0" smtClean="0">
                <a:solidFill>
                  <a:schemeClr val="tx1"/>
                </a:solidFill>
                <a:latin typeface="+mj-lt"/>
              </a:rPr>
              <a:t>Business is young (startups) and grows with the system</a:t>
            </a:r>
          </a:p>
          <a:p>
            <a:pPr lvl="1"/>
            <a:r>
              <a:rPr lang="en-US" dirty="0" smtClean="0">
                <a:solidFill>
                  <a:schemeClr val="tx1"/>
                </a:solidFill>
                <a:latin typeface="+mj-lt"/>
              </a:rPr>
              <a:t>Domain logic being discovered day after day</a:t>
            </a:r>
          </a:p>
          <a:p>
            <a:pPr lvl="1"/>
            <a:r>
              <a:rPr lang="en-US" dirty="0" smtClean="0">
                <a:solidFill>
                  <a:schemeClr val="tx1"/>
                </a:solidFill>
                <a:latin typeface="+mj-lt"/>
              </a:rPr>
              <a:t>Excellent tool to make full sense of the “idea”</a:t>
            </a:r>
          </a:p>
          <a:p>
            <a:pPr lvl="1"/>
            <a:endParaRPr lang="en-US" dirty="0">
              <a:solidFill>
                <a:schemeClr val="tx1"/>
              </a:solidFill>
              <a:latin typeface="+mj-lt"/>
            </a:endParaRPr>
          </a:p>
        </p:txBody>
      </p:sp>
    </p:spTree>
    <p:extLst>
      <p:ext uri="{BB962C8B-B14F-4D97-AF65-F5344CB8AC3E}">
        <p14:creationId xmlns:p14="http://schemas.microsoft.com/office/powerpoint/2010/main" val="3464334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xEl>
                                              <p:pRg st="4" end="4"/>
                                            </p:txEl>
                                          </p:spTgt>
                                        </p:tgtEl>
                                        <p:attrNameLst>
                                          <p:attrName>style.visibility</p:attrName>
                                        </p:attrNameLst>
                                      </p:cBhvr>
                                      <p:to>
                                        <p:strVal val="visible"/>
                                      </p:to>
                                    </p:set>
                                    <p:animEffect transition="in" filter="fade">
                                      <p:cBhvr>
                                        <p:cTn id="18" dur="500"/>
                                        <p:tgtEl>
                                          <p:spTgt spid="7">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animEffect transition="in" filter="fade">
                                      <p:cBhvr>
                                        <p:cTn id="21" dur="500"/>
                                        <p:tgtEl>
                                          <p:spTgt spid="7">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xEl>
                                              <p:pRg st="6" end="6"/>
                                            </p:txEl>
                                          </p:spTgt>
                                        </p:tgtEl>
                                        <p:attrNameLst>
                                          <p:attrName>style.visibility</p:attrName>
                                        </p:attrNameLst>
                                      </p:cBhvr>
                                      <p:to>
                                        <p:strVal val="visible"/>
                                      </p:to>
                                    </p:set>
                                    <p:animEffect transition="in" filter="fade">
                                      <p:cBhvr>
                                        <p:cTn id="24" dur="500"/>
                                        <p:tgtEl>
                                          <p:spTgt spid="7">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animEffect transition="in" filter="fade">
                                      <p:cBhvr>
                                        <p:cTn id="27"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theme/theme1.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CBE8A0D253ED1A4AAAE93FF9B973EB7E0027C1F5D9CEFE6046B3BCA4D310D11AA7" ma:contentTypeVersion="25" ma:contentTypeDescription="" ma:contentTypeScope="" ma:versionID="811ef41e954035cd29ce0c884bac93e3">
  <xsd:schema xmlns:xsd="http://www.w3.org/2001/XMLSchema" xmlns:xs="http://www.w3.org/2001/XMLSchema" xmlns:p="http://schemas.microsoft.com/office/2006/metadata/properties" xmlns:ns1="http://schemas.microsoft.com/sharepoint/v3" xmlns:ns2="e36bfbf9-5e42-489c-a259-4c54eb22cb57" xmlns:ns3="230e9df3-be65-4c73-a93b-d1236ebd677e" targetNamespace="http://schemas.microsoft.com/office/2006/metadata/properties" ma:root="true" ma:fieldsID="9c578a67b7ebda485b9f38997ab9a609" ns1:_="" ns2:_="" ns3:_="">
    <xsd:import namespace="http://schemas.microsoft.com/sharepoint/v3"/>
    <xsd:import namespace="e36bfbf9-5e42-489c-a259-4c54eb22cb57"/>
    <xsd:import namespace="230e9df3-be65-4c73-a93b-d1236ebd677e"/>
    <xsd:element name="properties">
      <xsd:complexType>
        <xsd:sequence>
          <xsd:element name="documentManagement">
            <xsd:complexType>
              <xsd:all>
                <xsd:element ref="ns2:i23d7ba649194ae1bace8707520bbe5b" minOccurs="0"/>
                <xsd:element ref="ns3:TaxCatchAll" minOccurs="0"/>
                <xsd:element ref="ns3:TaxCatchAllLabel" minOccurs="0"/>
                <xsd:element ref="ns2:l3c4e8b902d24cac82560b32d42c7cb4" minOccurs="0"/>
                <xsd:element ref="ns2:o359a72c0e394a2bbc3ef6c803acc180"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915802bd8fb417bbe5f6f423fd076a0" minOccurs="0"/>
                <xsd:element ref="ns2:g9dd8d57dc62470db6c80d9bb76f6f98" minOccurs="0"/>
                <xsd:element ref="ns2:ha6fe286c6b34f98b7bef39f1ccb86a0" minOccurs="0"/>
                <xsd:element ref="ns2:Session_x0020_Code" minOccurs="0"/>
                <xsd:element ref="ns2:MS_x0020_Content_x0020_Owner" minOccurs="0"/>
                <xsd:element ref="ns2:o05f84fa51b8493184c53e88c1048d4a" minOccurs="0"/>
                <xsd:element ref="ns2:SharedWithUsers" minOccurs="0"/>
                <xsd:element ref="ns3:TaxKeywordTaxHTField" minOccurs="0"/>
                <xsd:element ref="ns1:AverageRating" minOccurs="0"/>
                <xsd:element ref="ns1:RatingCount" minOccurs="0"/>
                <xsd:element ref="ns1:RatedBy" minOccurs="0"/>
                <xsd:element ref="ns1:Ratings" minOccurs="0"/>
                <xsd:element ref="ns1:LikesCount" minOccurs="0"/>
                <xsd:element ref="ns1:LikedB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4" nillable="true" ma:displayName="Rating (0-5)" ma:decimals="2" ma:description="Average value of all the ratings that have been submitted" ma:internalName="AverageRating" ma:readOnly="true">
      <xsd:simpleType>
        <xsd:restriction base="dms:Number"/>
      </xsd:simpleType>
    </xsd:element>
    <xsd:element name="RatingCount" ma:index="35" nillable="true" ma:displayName="Number of Ratings" ma:decimals="0" ma:description="Number of ratings submitted" ma:internalName="RatingCount" ma:readOnly="true">
      <xsd:simpleType>
        <xsd:restriction base="dms:Number"/>
      </xsd:simpleType>
    </xsd:element>
    <xsd:element name="RatedBy" ma:index="36"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7" nillable="true" ma:displayName="User ratings" ma:description="User ratings for the item" ma:hidden="true" ma:internalName="Ratings">
      <xsd:simpleType>
        <xsd:restriction base="dms:Note"/>
      </xsd:simpleType>
    </xsd:element>
    <xsd:element name="LikesCount" ma:index="38" nillable="true" ma:displayName="Number of Likes" ma:internalName="LikesCount">
      <xsd:simpleType>
        <xsd:restriction base="dms:Unknown"/>
      </xsd:simpleType>
    </xsd:element>
    <xsd:element name="LikedBy" ma:index="39"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36bfbf9-5e42-489c-a259-4c54eb22cb57" elementFormDefault="qualified">
    <xsd:import namespace="http://schemas.microsoft.com/office/2006/documentManagement/types"/>
    <xsd:import namespace="http://schemas.microsoft.com/office/infopath/2007/PartnerControls"/>
    <xsd:element name="i23d7ba649194ae1bace8707520bbe5b" ma:index="8" nillable="true" ma:taxonomy="true" ma:internalName="i23d7ba649194ae1bace8707520bbe5b" ma:taxonomyFieldName="Event_x0020_Name" ma:displayName="Event Name" ma:default="" ma:fieldId="{223d7ba6-4919-4ae1-bace-8707520bbe5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l3c4e8b902d24cac82560b32d42c7cb4" ma:index="12" nillable="true" ma:taxonomy="true" ma:internalName="l3c4e8b902d24cac82560b32d42c7cb4" ma:taxonomyFieldName="Event_x0020_Location" ma:displayName="Event Location" ma:default="" ma:fieldId="{53c4e8b9-02d2-4cac-8256-0b32d42c7cb4}"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o359a72c0e394a2bbc3ef6c803acc180" ma:index="14" nillable="true" ma:taxonomy="true" ma:internalName="o359a72c0e394a2bbc3ef6c803acc180" ma:taxonomyFieldName="Event_x0020_Venue" ma:displayName="Event Venue" ma:default="" ma:fieldId="{8359a72c-0e39-4a2b-bc3e-f6c803acc180}"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915802bd8fb417bbe5f6f423fd076a0" ma:index="21" nillable="true" ma:taxonomy="true" ma:internalName="o915802bd8fb417bbe5f6f423fd076a0" ma:taxonomyFieldName="Audience1" ma:displayName="Audience" ma:default="" ma:fieldId="{8915802b-d8fb-417b-be5f-6f423fd076a0}"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g9dd8d57dc62470db6c80d9bb76f6f98" ma:index="23" nillable="true" ma:taxonomy="true" ma:internalName="g9dd8d57dc62470db6c80d9bb76f6f98" ma:taxonomyFieldName="Product" ma:displayName="Product" ma:default="" ma:fieldId="{09dd8d57-dc62-470d-b6c8-0d9bb76f6f98}" ma:taxonomyMulti="true" ma:sspId="e385fb40-52d4-4fae-9c5b-3e8ff8a5878e" ma:termSetId="9bb0a48c-16c3-4e7a-9e9e-0bc708463e1a" ma:anchorId="00000000-0000-0000-0000-000000000000" ma:open="false" ma:isKeyword="false">
      <xsd:complexType>
        <xsd:sequence>
          <xsd:element ref="pc:Terms" minOccurs="0" maxOccurs="1"/>
        </xsd:sequence>
      </xsd:complexType>
    </xsd:element>
    <xsd:element name="ha6fe286c6b34f98b7bef39f1ccb86a0" ma:index="25" nillable="true" ma:taxonomy="true" ma:internalName="ha6fe286c6b34f98b7bef39f1ccb86a0" ma:taxonomyFieldName="Campaign" ma:displayName="Campaign" ma:default="" ma:fieldId="{1a6fe286-c6b3-4f98-b7be-f39f1ccb86a0}" ma:sspId="e385fb40-52d4-4fae-9c5b-3e8ff8a5878e" ma:termSetId="eb6054b1-3a98-4c79-97b4-d20150dd266e" ma:anchorId="00000000-0000-0000-0000-000000000000" ma:open="false" ma:isKeyword="false">
      <xsd:complexType>
        <xsd:sequence>
          <xsd:element ref="pc:Terms" minOccurs="0" maxOccurs="1"/>
        </xsd:sequence>
      </xsd:complexType>
    </xsd:element>
    <xsd:element name="Session_x0020_Code" ma:index="27" nillable="true" ma:displayName="Session Code" ma:internalName="Session_x0020_Code">
      <xsd:simpleType>
        <xsd:restriction base="dms:Text">
          <xsd:maxLength value="255"/>
        </xsd:restriction>
      </xsd:simpleType>
    </xsd:element>
    <xsd:element name="MS_x0020_Content_x0020_Owner" ma:index="28"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05f84fa51b8493184c53e88c1048d4a" ma:index="29" nillable="true" ma:taxonomy="true" ma:internalName="o05f84fa51b8493184c53e88c1048d4a" ma:taxonomyFieldName="Track" ma:displayName="Track" ma:default="" ma:fieldId="{805f84fa-51b8-4931-84c5-3e88c1048d4a}" ma:sspId="e385fb40-52d4-4fae-9c5b-3e8ff8a5878e" ma:termSetId="da6d8183-76e5-42e9-8164-851f077ee475" ma:anchorId="00000000-0000-0000-0000-000000000000" ma:open="true" ma:isKeyword="false">
      <xsd:complexType>
        <xsd:sequence>
          <xsd:element ref="pc:Terms" minOccurs="0" maxOccurs="1"/>
        </xsd:sequence>
      </xsd:complexType>
    </xsd:element>
    <xsd:element name="SharedWithUsers" ma:index="3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7c5dec5b-b2d6-455d-9cd7-2e081f89458c}" ma:internalName="TaxCatchAll" ma:showField="CatchAllData"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7c5dec5b-b2d6-455d-9cd7-2e081f89458c}" ma:internalName="TaxCatchAllLabel" ma:readOnly="true" ma:showField="CatchAllDataLabel"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KeywordTaxHTField" ma:index="33"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404</Value>
      <Value>403</Value>
      <Value>9</Value>
    </TaxCatchAll>
    <Event_x0020_End_x0020_Date xmlns="e36bfbf9-5e42-489c-a259-4c54eb22cb57">2014-10-31T07:00:00+00:00</Event_x0020_End_x0020_Date>
    <Event_x0020_Start_x0020_Date xmlns="e36bfbf9-5e42-489c-a259-4c54eb22cb57">2014-10-27T07:00:00+00:00</Event_x0020_Start_x0020_Date>
    <MS_x0020_Speaker xmlns="e36bfbf9-5e42-489c-a259-4c54eb22cb57">
      <UserInfo>
        <DisplayName/>
        <AccountId xsi:nil="true"/>
        <AccountType/>
      </UserInfo>
    </MS_x0020_Speaker>
    <External_x0020_Speaker xmlns="e36bfbf9-5e42-489c-a259-4c54eb22cb57"> Dino Esposito; Andrea Saltarello</External_x0020_Speaker>
    <Session_x0020_Code xmlns="e36bfbf9-5e42-489c-a259-4c54eb22cb57">DEV-B211</Session_x0020_Code>
    <Presentation_x0020_Date xmlns="e36bfbf9-5e42-489c-a259-4c54eb22cb57">2014-10-28T00:00:00+01:00</Presentation_x0020_Date>
    <MS_x0020_Content_x0020_Owner xmlns="e36bfbf9-5e42-489c-a259-4c54eb22cb57">
      <UserInfo>
        <DisplayName/>
        <AccountId xsi:nil="true"/>
        <AccountType/>
      </UserInfo>
    </MS_x0020_Content_x0020_Owner>
    <o359a72c0e394a2bbc3ef6c803acc180 xmlns="e36bfbf9-5e42-489c-a259-4c54eb22cb57">
      <Terms xmlns="http://schemas.microsoft.com/office/infopath/2007/PartnerControls"/>
    </o359a72c0e394a2bbc3ef6c803acc180>
    <o05f84fa51b8493184c53e88c1048d4a xmlns="e36bfbf9-5e42-489c-a259-4c54eb22cb57">
      <Terms xmlns="http://schemas.microsoft.com/office/infopath/2007/PartnerControls"/>
    </o05f84fa51b8493184c53e88c1048d4a>
    <g9dd8d57dc62470db6c80d9bb76f6f98 xmlns="e36bfbf9-5e42-489c-a259-4c54eb22cb57">
      <Terms xmlns="http://schemas.microsoft.com/office/infopath/2007/PartnerControls"/>
    </g9dd8d57dc62470db6c80d9bb76f6f98>
    <ha6fe286c6b34f98b7bef39f1ccb86a0 xmlns="e36bfbf9-5e42-489c-a259-4c54eb22cb57">
      <Terms xmlns="http://schemas.microsoft.com/office/infopath/2007/PartnerControls"/>
    </ha6fe286c6b34f98b7bef39f1ccb86a0>
    <o915802bd8fb417bbe5f6f423fd076a0 xmlns="e36bfbf9-5e42-489c-a259-4c54eb22cb57">
      <Terms xmlns="http://schemas.microsoft.com/office/infopath/2007/PartnerControls">
        <TermInfo xmlns="http://schemas.microsoft.com/office/infopath/2007/PartnerControls">
          <TermName xmlns="http://schemas.microsoft.com/office/infopath/2007/PartnerControls">developers</TermName>
          <TermId xmlns="http://schemas.microsoft.com/office/infopath/2007/PartnerControls">8e4a08dc-5d95-4156-ab65-f22579a1592a</TermId>
        </TermInfo>
      </Terms>
    </o915802bd8fb417bbe5f6f423fd076a0>
    <i23d7ba649194ae1bace8707520bbe5b xmlns="e36bfbf9-5e42-489c-a259-4c54eb22cb57">
      <Terms xmlns="http://schemas.microsoft.com/office/infopath/2007/PartnerControls">
        <TermInfo xmlns="http://schemas.microsoft.com/office/infopath/2007/PartnerControls">
          <TermName xmlns="http://schemas.microsoft.com/office/infopath/2007/PartnerControls">Microsoft Tech Ed Europe</TermName>
          <TermId xmlns="http://schemas.microsoft.com/office/infopath/2007/PartnerControls">2ad4cbe5-cbd8-4c11-b9ea-b3b61d12fe53</TermId>
        </TermInfo>
      </Terms>
    </i23d7ba649194ae1bace8707520bbe5b>
    <l3c4e8b902d24cac82560b32d42c7cb4 xmlns="e36bfbf9-5e42-489c-a259-4c54eb22cb57">
      <Terms xmlns="http://schemas.microsoft.com/office/infopath/2007/PartnerControls">
        <TermInfo xmlns="http://schemas.microsoft.com/office/infopath/2007/PartnerControls">
          <TermName xmlns="http://schemas.microsoft.com/office/infopath/2007/PartnerControls">Barcelona (city)</TermName>
          <TermId xmlns="http://schemas.microsoft.com/office/infopath/2007/PartnerControls">213d5e7e-dd18-4cc5-88dd-2ae8743b9c93</TermId>
        </TermInfo>
      </Terms>
    </l3c4e8b902d24cac82560b32d42c7cb4>
    <LikesCount xmlns="http://schemas.microsoft.com/sharepoint/v3" xsi:nil="true"/>
    <Ratings xmlns="http://schemas.microsoft.com/sharepoint/v3" xsi:nil="true"/>
    <LikedBy xmlns="http://schemas.microsoft.com/sharepoint/v3">
      <UserInfo>
        <DisplayName/>
        <AccountId xsi:nil="true"/>
        <AccountType/>
      </UserInfo>
    </LikedBy>
    <TaxKeywordTaxHTField xmlns="230e9df3-be65-4c73-a93b-d1236ebd677e">
      <Terms xmlns="http://schemas.microsoft.com/office/infopath/2007/PartnerControls"/>
    </TaxKeywordTaxHTField>
    <RatedBy xmlns="http://schemas.microsoft.com/sharepoint/v3">
      <UserInfo>
        <DisplayName/>
        <AccountId xsi:nil="true"/>
        <AccountType/>
      </UserInfo>
    </RatedBy>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EB2BAF43-38DA-445C-8D99-C946FB2BF1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36bfbf9-5e42-489c-a259-4c54eb22cb57"/>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microsoft.com/sharepoint/v3"/>
    <ds:schemaRef ds:uri="230e9df3-be65-4c73-a93b-d1236ebd677e"/>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e36bfbf9-5e42-489c-a259-4c54eb22cb57"/>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TEE14 Speaker PPT Template_v02</Template>
  <TotalTime>3</TotalTime>
  <Words>1569</Words>
  <Application>Microsoft Office PowerPoint</Application>
  <PresentationFormat>Custom</PresentationFormat>
  <Paragraphs>179</Paragraphs>
  <Slides>25</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SimHei</vt:lpstr>
      <vt:lpstr>Arial</vt:lpstr>
      <vt:lpstr>Arial Black</vt:lpstr>
      <vt:lpstr>Arial Narrow</vt:lpstr>
      <vt:lpstr>Calibri</vt:lpstr>
      <vt:lpstr>Comic Sans MS</vt:lpstr>
      <vt:lpstr>Segoe UI</vt:lpstr>
      <vt:lpstr>Segoe UI Light</vt:lpstr>
      <vt:lpstr>Wingdings</vt:lpstr>
      <vt:lpstr>TEE14 Speaker PPT Template</vt:lpstr>
      <vt:lpstr>PowerPoint Presentation</vt:lpstr>
      <vt:lpstr>Domain-Driven Design Patterns in .NET  DEV-B211</vt:lpstr>
      <vt:lpstr>What we’re REALLY talking about</vt:lpstr>
      <vt:lpstr>DDD Analysis patterns</vt:lpstr>
      <vt:lpstr>PowerPoint Presentation</vt:lpstr>
      <vt:lpstr>Conducting analysis using DDD</vt:lpstr>
      <vt:lpstr>Ubiquitous Language</vt:lpstr>
      <vt:lpstr>Ubiquitous language</vt:lpstr>
      <vt:lpstr>Scenarios Where UL is Key to Have </vt:lpstr>
      <vt:lpstr>PowerPoint Presentation</vt:lpstr>
      <vt:lpstr>Bounded contexts </vt:lpstr>
      <vt:lpstr>PowerPoint Presentation</vt:lpstr>
      <vt:lpstr>Each bounded context …</vt:lpstr>
      <vt:lpstr>PowerPoint Presentation</vt:lpstr>
      <vt:lpstr>PowerPoint Presentation</vt:lpstr>
      <vt:lpstr>PowerPoint Presentation</vt:lpstr>
      <vt:lpstr>In a nutshell…</vt:lpstr>
      <vt:lpstr>Supporting architectures</vt:lpstr>
      <vt:lpstr>Why Aggregates</vt:lpstr>
      <vt:lpstr>CQRS to the rescue…</vt:lpstr>
      <vt:lpstr>DEV Track Resources</vt:lpstr>
      <vt:lpstr>Resources</vt:lpstr>
      <vt:lpstr>Please Complete An Evaluation Form Your input is important!</vt:lpstr>
      <vt:lpstr>Evaluate this session</vt:lpstr>
      <vt:lpstr>PowerPoint Presentation</vt:lpstr>
    </vt:vector>
  </TitlesOfParts>
  <Manager>&lt;Speech writer name goes here&gt;</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Domain-Driven Design Patterns in .NET</dc:title>
  <dc:subject>TechEd 2014</dc:subject>
  <dc:creator>Shows</dc:creator>
  <cp:keywords/>
  <dc:description>Template: Jordan Cayabyab, Artitudes Design
Formatting: 
Audience Type:</dc:description>
  <cp:lastModifiedBy>Sylvia Tedjo</cp:lastModifiedBy>
  <cp:revision>3</cp:revision>
  <dcterms:created xsi:type="dcterms:W3CDTF">2014-10-28T11:26:44Z</dcterms:created>
  <dcterms:modified xsi:type="dcterms:W3CDTF">2014-10-28T16:28:50Z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0x010100CBE8A0D253ED1A4AAAE93FF9B973EB7E0027C1F5D9CEFE6046B3BCA4D310D11AA7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404;#Barcelona (city)|213d5e7e-dd18-4cc5-88dd-2ae8743b9c93</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403;#Microsoft Tech Ed Europe|2ad4cbe5-cbd8-4c11-b9ea-b3b61d12fe53</vt:lpwstr>
  </property>
  <property fmtid="{D5CDD505-2E9C-101B-9397-08002B2CF9AE}" pid="12" name="TaxKeyword">
    <vt:lpwstr/>
  </property>
</Properties>
</file>